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5"/>
  </p:sldMasterIdLst>
  <p:sldIdLst>
    <p:sldId id="333" r:id="rId6"/>
    <p:sldId id="361" r:id="rId7"/>
    <p:sldId id="318" r:id="rId8"/>
    <p:sldId id="357" r:id="rId9"/>
    <p:sldId id="358" r:id="rId10"/>
    <p:sldId id="359" r:id="rId11"/>
    <p:sldId id="363" r:id="rId12"/>
    <p:sldId id="330" r:id="rId13"/>
    <p:sldId id="364" r:id="rId14"/>
    <p:sldId id="336" r:id="rId15"/>
    <p:sldId id="377" r:id="rId16"/>
    <p:sldId id="365" r:id="rId17"/>
    <p:sldId id="366" r:id="rId18"/>
    <p:sldId id="368" r:id="rId19"/>
    <p:sldId id="367" r:id="rId20"/>
    <p:sldId id="369" r:id="rId21"/>
    <p:sldId id="370" r:id="rId22"/>
    <p:sldId id="373" r:id="rId23"/>
    <p:sldId id="371" r:id="rId24"/>
    <p:sldId id="372" r:id="rId25"/>
    <p:sldId id="374" r:id="rId26"/>
    <p:sldId id="375" r:id="rId27"/>
    <p:sldId id="378" r:id="rId28"/>
    <p:sldId id="376" r:id="rId29"/>
  </p:sldIdLst>
  <p:sldSz cx="9144000" cy="6858000" type="screen4x3"/>
  <p:notesSz cx="6797675" cy="992822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Home Page" id="{B1996911-AB8E-4D69-995D-3E5AF7357121}">
          <p14:sldIdLst>
            <p14:sldId id="333"/>
          </p14:sldIdLst>
        </p14:section>
        <p14:section name="Xmas Spirit" id="{FB775BB9-855B-4869-9980-4F4E36578CBD}">
          <p14:sldIdLst>
            <p14:sldId id="361"/>
            <p14:sldId id="318"/>
            <p14:sldId id="357"/>
            <p14:sldId id="358"/>
            <p14:sldId id="359"/>
            <p14:sldId id="363"/>
            <p14:sldId id="330"/>
            <p14:sldId id="364"/>
            <p14:sldId id="336"/>
          </p14:sldIdLst>
        </p14:section>
        <p14:section name="2014 A year in the Review" id="{1AB6B50A-6430-415A-BC40-6582E642E0E3}">
          <p14:sldIdLst>
            <p14:sldId id="377"/>
            <p14:sldId id="365"/>
            <p14:sldId id="366"/>
            <p14:sldId id="368"/>
            <p14:sldId id="367"/>
            <p14:sldId id="369"/>
            <p14:sldId id="370"/>
            <p14:sldId id="373"/>
            <p14:sldId id="371"/>
            <p14:sldId id="372"/>
            <p14:sldId id="374"/>
            <p14:sldId id="375"/>
            <p14:sldId id="378"/>
            <p14:sldId id="376"/>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933FF"/>
    <a:srgbClr val="D6A300"/>
    <a:srgbClr val="009E47"/>
    <a:srgbClr val="99CC00"/>
    <a:srgbClr val="663366"/>
    <a:srgbClr val="CE4040"/>
    <a:srgbClr val="31859C"/>
    <a:srgbClr val="666699"/>
    <a:srgbClr val="999966"/>
    <a:srgbClr val="CCC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860" autoAdjust="0"/>
    <p:restoredTop sz="86433" autoAdjust="0"/>
  </p:normalViewPr>
  <p:slideViewPr>
    <p:cSldViewPr>
      <p:cViewPr>
        <p:scale>
          <a:sx n="75" d="100"/>
          <a:sy n="75" d="100"/>
        </p:scale>
        <p:origin x="-2766" y="-1038"/>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45005" cy="45005"/>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customXml" Target="../customXml/item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theme" Target="theme/theme1.xml"/><Relationship Id="rId5" Type="http://schemas.openxmlformats.org/officeDocument/2006/relationships/slideMaster" Target="slideMasters/slideMaster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viewProps" Target="viewProps.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GB"/>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p>
            <a:fld id="{65F3CBD2-486B-400E-8D62-F15359279026}" type="datetimeFigureOut">
              <a:rPr lang="en-GB" smtClean="0"/>
              <a:t>04/01/2016</a:t>
            </a:fld>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4C3A0A4B-1EEA-4A6D-BDDF-D8597F0888CE}" type="slidenum">
              <a:rPr lang="en-GB" smtClean="0"/>
              <a:t>‹#›</a:t>
            </a:fld>
            <a:endParaRPr lang="en-GB" dirty="0"/>
          </a:p>
        </p:txBody>
      </p:sp>
    </p:spTree>
    <p:extLst>
      <p:ext uri="{BB962C8B-B14F-4D97-AF65-F5344CB8AC3E}">
        <p14:creationId xmlns:p14="http://schemas.microsoft.com/office/powerpoint/2010/main" val="195806083"/>
      </p:ext>
    </p:extLst>
  </p:cSld>
  <p:clrMapOvr>
    <a:masterClrMapping/>
  </p:clrMapOvr>
  <p:transition spd="slow" advClick="0">
    <p:strips/>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65F3CBD2-486B-400E-8D62-F15359279026}" type="datetimeFigureOut">
              <a:rPr lang="en-GB" smtClean="0"/>
              <a:t>04/01/2016</a:t>
            </a:fld>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4C3A0A4B-1EEA-4A6D-BDDF-D8597F0888CE}" type="slidenum">
              <a:rPr lang="en-GB" smtClean="0"/>
              <a:t>‹#›</a:t>
            </a:fld>
            <a:endParaRPr lang="en-GB" dirty="0"/>
          </a:p>
        </p:txBody>
      </p:sp>
    </p:spTree>
    <p:extLst>
      <p:ext uri="{BB962C8B-B14F-4D97-AF65-F5344CB8AC3E}">
        <p14:creationId xmlns:p14="http://schemas.microsoft.com/office/powerpoint/2010/main" val="2013985403"/>
      </p:ext>
    </p:extLst>
  </p:cSld>
  <p:clrMapOvr>
    <a:masterClrMapping/>
  </p:clrMapOvr>
  <p:transition spd="slow" advClick="0">
    <p:strips/>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65F3CBD2-486B-400E-8D62-F15359279026}" type="datetimeFigureOut">
              <a:rPr lang="en-GB" smtClean="0"/>
              <a:t>04/01/2016</a:t>
            </a:fld>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4C3A0A4B-1EEA-4A6D-BDDF-D8597F0888CE}" type="slidenum">
              <a:rPr lang="en-GB" smtClean="0"/>
              <a:t>‹#›</a:t>
            </a:fld>
            <a:endParaRPr lang="en-GB" dirty="0"/>
          </a:p>
        </p:txBody>
      </p:sp>
    </p:spTree>
    <p:extLst>
      <p:ext uri="{BB962C8B-B14F-4D97-AF65-F5344CB8AC3E}">
        <p14:creationId xmlns:p14="http://schemas.microsoft.com/office/powerpoint/2010/main" val="2671289227"/>
      </p:ext>
    </p:extLst>
  </p:cSld>
  <p:clrMapOvr>
    <a:masterClrMapping/>
  </p:clrMapOvr>
  <p:transition spd="slow" advClick="0">
    <p:strips/>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fld id="{65F3CBD2-486B-400E-8D62-F15359279026}" type="datetimeFigureOut">
              <a:rPr lang="en-GB" smtClean="0"/>
              <a:t>04/01/2016</a:t>
            </a:fld>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4C3A0A4B-1EEA-4A6D-BDDF-D8597F0888CE}" type="slidenum">
              <a:rPr lang="en-GB" smtClean="0"/>
              <a:t>‹#›</a:t>
            </a:fld>
            <a:endParaRPr lang="en-GB" dirty="0"/>
          </a:p>
        </p:txBody>
      </p:sp>
    </p:spTree>
    <p:extLst>
      <p:ext uri="{BB962C8B-B14F-4D97-AF65-F5344CB8AC3E}">
        <p14:creationId xmlns:p14="http://schemas.microsoft.com/office/powerpoint/2010/main" val="2011328631"/>
      </p:ext>
    </p:extLst>
  </p:cSld>
  <p:clrMapOvr>
    <a:masterClrMapping/>
  </p:clrMapOvr>
  <p:transition spd="slow" advClick="0">
    <p:strips/>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5F3CBD2-486B-400E-8D62-F15359279026}" type="datetimeFigureOut">
              <a:rPr lang="en-GB" smtClean="0"/>
              <a:t>04/01/2016</a:t>
            </a:fld>
            <a:endParaRPr lang="en-GB" dirty="0"/>
          </a:p>
        </p:txBody>
      </p:sp>
      <p:sp>
        <p:nvSpPr>
          <p:cNvPr id="5" name="Footer Placeholder 4"/>
          <p:cNvSpPr>
            <a:spLocks noGrp="1"/>
          </p:cNvSpPr>
          <p:nvPr>
            <p:ph type="ftr" sz="quarter" idx="11"/>
          </p:nvPr>
        </p:nvSpPr>
        <p:spPr/>
        <p:txBody>
          <a:bodyPr/>
          <a:lstStyle/>
          <a:p>
            <a:endParaRPr lang="en-GB" dirty="0"/>
          </a:p>
        </p:txBody>
      </p:sp>
      <p:sp>
        <p:nvSpPr>
          <p:cNvPr id="6" name="Slide Number Placeholder 5"/>
          <p:cNvSpPr>
            <a:spLocks noGrp="1"/>
          </p:cNvSpPr>
          <p:nvPr>
            <p:ph type="sldNum" sz="quarter" idx="12"/>
          </p:nvPr>
        </p:nvSpPr>
        <p:spPr/>
        <p:txBody>
          <a:bodyPr/>
          <a:lstStyle/>
          <a:p>
            <a:fld id="{4C3A0A4B-1EEA-4A6D-BDDF-D8597F0888CE}" type="slidenum">
              <a:rPr lang="en-GB" smtClean="0"/>
              <a:t>‹#›</a:t>
            </a:fld>
            <a:endParaRPr lang="en-GB" dirty="0"/>
          </a:p>
        </p:txBody>
      </p:sp>
    </p:spTree>
    <p:extLst>
      <p:ext uri="{BB962C8B-B14F-4D97-AF65-F5344CB8AC3E}">
        <p14:creationId xmlns:p14="http://schemas.microsoft.com/office/powerpoint/2010/main" val="3345679537"/>
      </p:ext>
    </p:extLst>
  </p:cSld>
  <p:clrMapOvr>
    <a:masterClrMapping/>
  </p:clrMapOvr>
  <p:transition spd="slow" advClick="0">
    <p:strips/>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p>
            <a:fld id="{65F3CBD2-486B-400E-8D62-F15359279026}" type="datetimeFigureOut">
              <a:rPr lang="en-GB" smtClean="0"/>
              <a:t>04/01/2016</a:t>
            </a:fld>
            <a:endParaRPr lang="en-GB" dirty="0"/>
          </a:p>
        </p:txBody>
      </p:sp>
      <p:sp>
        <p:nvSpPr>
          <p:cNvPr id="6" name="Footer Placeholder 5"/>
          <p:cNvSpPr>
            <a:spLocks noGrp="1"/>
          </p:cNvSpPr>
          <p:nvPr>
            <p:ph type="ftr" sz="quarter" idx="11"/>
          </p:nvPr>
        </p:nvSpPr>
        <p:spPr/>
        <p:txBody>
          <a:bodyPr/>
          <a:lstStyle/>
          <a:p>
            <a:endParaRPr lang="en-GB" dirty="0"/>
          </a:p>
        </p:txBody>
      </p:sp>
      <p:sp>
        <p:nvSpPr>
          <p:cNvPr id="7" name="Slide Number Placeholder 6"/>
          <p:cNvSpPr>
            <a:spLocks noGrp="1"/>
          </p:cNvSpPr>
          <p:nvPr>
            <p:ph type="sldNum" sz="quarter" idx="12"/>
          </p:nvPr>
        </p:nvSpPr>
        <p:spPr/>
        <p:txBody>
          <a:bodyPr/>
          <a:lstStyle/>
          <a:p>
            <a:fld id="{4C3A0A4B-1EEA-4A6D-BDDF-D8597F0888CE}" type="slidenum">
              <a:rPr lang="en-GB" smtClean="0"/>
              <a:t>‹#›</a:t>
            </a:fld>
            <a:endParaRPr lang="en-GB" dirty="0"/>
          </a:p>
        </p:txBody>
      </p:sp>
    </p:spTree>
    <p:extLst>
      <p:ext uri="{BB962C8B-B14F-4D97-AF65-F5344CB8AC3E}">
        <p14:creationId xmlns:p14="http://schemas.microsoft.com/office/powerpoint/2010/main" val="1316885973"/>
      </p:ext>
    </p:extLst>
  </p:cSld>
  <p:clrMapOvr>
    <a:masterClrMapping/>
  </p:clrMapOvr>
  <p:transition spd="slow" advClick="0">
    <p:strips/>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p>
            <a:fld id="{65F3CBD2-486B-400E-8D62-F15359279026}" type="datetimeFigureOut">
              <a:rPr lang="en-GB" smtClean="0"/>
              <a:t>04/01/2016</a:t>
            </a:fld>
            <a:endParaRPr lang="en-GB" dirty="0"/>
          </a:p>
        </p:txBody>
      </p:sp>
      <p:sp>
        <p:nvSpPr>
          <p:cNvPr id="8" name="Footer Placeholder 7"/>
          <p:cNvSpPr>
            <a:spLocks noGrp="1"/>
          </p:cNvSpPr>
          <p:nvPr>
            <p:ph type="ftr" sz="quarter" idx="11"/>
          </p:nvPr>
        </p:nvSpPr>
        <p:spPr/>
        <p:txBody>
          <a:bodyPr/>
          <a:lstStyle/>
          <a:p>
            <a:endParaRPr lang="en-GB" dirty="0"/>
          </a:p>
        </p:txBody>
      </p:sp>
      <p:sp>
        <p:nvSpPr>
          <p:cNvPr id="9" name="Slide Number Placeholder 8"/>
          <p:cNvSpPr>
            <a:spLocks noGrp="1"/>
          </p:cNvSpPr>
          <p:nvPr>
            <p:ph type="sldNum" sz="quarter" idx="12"/>
          </p:nvPr>
        </p:nvSpPr>
        <p:spPr/>
        <p:txBody>
          <a:bodyPr/>
          <a:lstStyle/>
          <a:p>
            <a:fld id="{4C3A0A4B-1EEA-4A6D-BDDF-D8597F0888CE}" type="slidenum">
              <a:rPr lang="en-GB" smtClean="0"/>
              <a:t>‹#›</a:t>
            </a:fld>
            <a:endParaRPr lang="en-GB" dirty="0"/>
          </a:p>
        </p:txBody>
      </p:sp>
    </p:spTree>
    <p:extLst>
      <p:ext uri="{BB962C8B-B14F-4D97-AF65-F5344CB8AC3E}">
        <p14:creationId xmlns:p14="http://schemas.microsoft.com/office/powerpoint/2010/main" val="2364633884"/>
      </p:ext>
    </p:extLst>
  </p:cSld>
  <p:clrMapOvr>
    <a:masterClrMapping/>
  </p:clrMapOvr>
  <p:transition spd="slow" advClick="0">
    <p:strips/>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p>
            <a:fld id="{65F3CBD2-486B-400E-8D62-F15359279026}" type="datetimeFigureOut">
              <a:rPr lang="en-GB" smtClean="0"/>
              <a:t>04/01/2016</a:t>
            </a:fld>
            <a:endParaRPr lang="en-GB" dirty="0"/>
          </a:p>
        </p:txBody>
      </p:sp>
      <p:sp>
        <p:nvSpPr>
          <p:cNvPr id="4" name="Footer Placeholder 3"/>
          <p:cNvSpPr>
            <a:spLocks noGrp="1"/>
          </p:cNvSpPr>
          <p:nvPr>
            <p:ph type="ftr" sz="quarter" idx="11"/>
          </p:nvPr>
        </p:nvSpPr>
        <p:spPr/>
        <p:txBody>
          <a:bodyPr/>
          <a:lstStyle/>
          <a:p>
            <a:endParaRPr lang="en-GB" dirty="0"/>
          </a:p>
        </p:txBody>
      </p:sp>
      <p:sp>
        <p:nvSpPr>
          <p:cNvPr id="5" name="Slide Number Placeholder 4"/>
          <p:cNvSpPr>
            <a:spLocks noGrp="1"/>
          </p:cNvSpPr>
          <p:nvPr>
            <p:ph type="sldNum" sz="quarter" idx="12"/>
          </p:nvPr>
        </p:nvSpPr>
        <p:spPr/>
        <p:txBody>
          <a:bodyPr/>
          <a:lstStyle/>
          <a:p>
            <a:fld id="{4C3A0A4B-1EEA-4A6D-BDDF-D8597F0888CE}" type="slidenum">
              <a:rPr lang="en-GB" smtClean="0"/>
              <a:t>‹#›</a:t>
            </a:fld>
            <a:endParaRPr lang="en-GB" dirty="0"/>
          </a:p>
        </p:txBody>
      </p:sp>
    </p:spTree>
    <p:extLst>
      <p:ext uri="{BB962C8B-B14F-4D97-AF65-F5344CB8AC3E}">
        <p14:creationId xmlns:p14="http://schemas.microsoft.com/office/powerpoint/2010/main" val="3778011055"/>
      </p:ext>
    </p:extLst>
  </p:cSld>
  <p:clrMapOvr>
    <a:masterClrMapping/>
  </p:clrMapOvr>
  <p:transition spd="slow" advClick="0">
    <p:strips/>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5F3CBD2-486B-400E-8D62-F15359279026}" type="datetimeFigureOut">
              <a:rPr lang="en-GB" smtClean="0"/>
              <a:t>04/01/2016</a:t>
            </a:fld>
            <a:endParaRPr lang="en-GB" dirty="0"/>
          </a:p>
        </p:txBody>
      </p:sp>
      <p:sp>
        <p:nvSpPr>
          <p:cNvPr id="3" name="Footer Placeholder 2"/>
          <p:cNvSpPr>
            <a:spLocks noGrp="1"/>
          </p:cNvSpPr>
          <p:nvPr>
            <p:ph type="ftr" sz="quarter" idx="11"/>
          </p:nvPr>
        </p:nvSpPr>
        <p:spPr/>
        <p:txBody>
          <a:bodyPr/>
          <a:lstStyle/>
          <a:p>
            <a:endParaRPr lang="en-GB" dirty="0"/>
          </a:p>
        </p:txBody>
      </p:sp>
      <p:sp>
        <p:nvSpPr>
          <p:cNvPr id="4" name="Slide Number Placeholder 3"/>
          <p:cNvSpPr>
            <a:spLocks noGrp="1"/>
          </p:cNvSpPr>
          <p:nvPr>
            <p:ph type="sldNum" sz="quarter" idx="12"/>
          </p:nvPr>
        </p:nvSpPr>
        <p:spPr/>
        <p:txBody>
          <a:bodyPr/>
          <a:lstStyle/>
          <a:p>
            <a:fld id="{4C3A0A4B-1EEA-4A6D-BDDF-D8597F0888CE}" type="slidenum">
              <a:rPr lang="en-GB" smtClean="0"/>
              <a:t>‹#›</a:t>
            </a:fld>
            <a:endParaRPr lang="en-GB" dirty="0"/>
          </a:p>
        </p:txBody>
      </p:sp>
    </p:spTree>
    <p:extLst>
      <p:ext uri="{BB962C8B-B14F-4D97-AF65-F5344CB8AC3E}">
        <p14:creationId xmlns:p14="http://schemas.microsoft.com/office/powerpoint/2010/main" val="125307471"/>
      </p:ext>
    </p:extLst>
  </p:cSld>
  <p:clrMapOvr>
    <a:masterClrMapping/>
  </p:clrMapOvr>
  <p:transition spd="slow" advClick="0">
    <p:strips/>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5F3CBD2-486B-400E-8D62-F15359279026}" type="datetimeFigureOut">
              <a:rPr lang="en-GB" smtClean="0"/>
              <a:t>04/01/2016</a:t>
            </a:fld>
            <a:endParaRPr lang="en-GB" dirty="0"/>
          </a:p>
        </p:txBody>
      </p:sp>
      <p:sp>
        <p:nvSpPr>
          <p:cNvPr id="6" name="Footer Placeholder 5"/>
          <p:cNvSpPr>
            <a:spLocks noGrp="1"/>
          </p:cNvSpPr>
          <p:nvPr>
            <p:ph type="ftr" sz="quarter" idx="11"/>
          </p:nvPr>
        </p:nvSpPr>
        <p:spPr/>
        <p:txBody>
          <a:bodyPr/>
          <a:lstStyle/>
          <a:p>
            <a:endParaRPr lang="en-GB" dirty="0"/>
          </a:p>
        </p:txBody>
      </p:sp>
      <p:sp>
        <p:nvSpPr>
          <p:cNvPr id="7" name="Slide Number Placeholder 6"/>
          <p:cNvSpPr>
            <a:spLocks noGrp="1"/>
          </p:cNvSpPr>
          <p:nvPr>
            <p:ph type="sldNum" sz="quarter" idx="12"/>
          </p:nvPr>
        </p:nvSpPr>
        <p:spPr/>
        <p:txBody>
          <a:bodyPr/>
          <a:lstStyle/>
          <a:p>
            <a:fld id="{4C3A0A4B-1EEA-4A6D-BDDF-D8597F0888CE}" type="slidenum">
              <a:rPr lang="en-GB" smtClean="0"/>
              <a:t>‹#›</a:t>
            </a:fld>
            <a:endParaRPr lang="en-GB" dirty="0"/>
          </a:p>
        </p:txBody>
      </p:sp>
    </p:spTree>
    <p:extLst>
      <p:ext uri="{BB962C8B-B14F-4D97-AF65-F5344CB8AC3E}">
        <p14:creationId xmlns:p14="http://schemas.microsoft.com/office/powerpoint/2010/main" val="2106057506"/>
      </p:ext>
    </p:extLst>
  </p:cSld>
  <p:clrMapOvr>
    <a:masterClrMapping/>
  </p:clrMapOvr>
  <p:transition spd="slow" advClick="0">
    <p:strips/>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5F3CBD2-486B-400E-8D62-F15359279026}" type="datetimeFigureOut">
              <a:rPr lang="en-GB" smtClean="0"/>
              <a:t>04/01/2016</a:t>
            </a:fld>
            <a:endParaRPr lang="en-GB" dirty="0"/>
          </a:p>
        </p:txBody>
      </p:sp>
      <p:sp>
        <p:nvSpPr>
          <p:cNvPr id="6" name="Footer Placeholder 5"/>
          <p:cNvSpPr>
            <a:spLocks noGrp="1"/>
          </p:cNvSpPr>
          <p:nvPr>
            <p:ph type="ftr" sz="quarter" idx="11"/>
          </p:nvPr>
        </p:nvSpPr>
        <p:spPr/>
        <p:txBody>
          <a:bodyPr/>
          <a:lstStyle/>
          <a:p>
            <a:endParaRPr lang="en-GB" dirty="0"/>
          </a:p>
        </p:txBody>
      </p:sp>
      <p:sp>
        <p:nvSpPr>
          <p:cNvPr id="7" name="Slide Number Placeholder 6"/>
          <p:cNvSpPr>
            <a:spLocks noGrp="1"/>
          </p:cNvSpPr>
          <p:nvPr>
            <p:ph type="sldNum" sz="quarter" idx="12"/>
          </p:nvPr>
        </p:nvSpPr>
        <p:spPr/>
        <p:txBody>
          <a:bodyPr/>
          <a:lstStyle/>
          <a:p>
            <a:fld id="{4C3A0A4B-1EEA-4A6D-BDDF-D8597F0888CE}" type="slidenum">
              <a:rPr lang="en-GB" smtClean="0"/>
              <a:t>‹#›</a:t>
            </a:fld>
            <a:endParaRPr lang="en-GB" dirty="0"/>
          </a:p>
        </p:txBody>
      </p:sp>
    </p:spTree>
    <p:extLst>
      <p:ext uri="{BB962C8B-B14F-4D97-AF65-F5344CB8AC3E}">
        <p14:creationId xmlns:p14="http://schemas.microsoft.com/office/powerpoint/2010/main" val="3177693146"/>
      </p:ext>
    </p:extLst>
  </p:cSld>
  <p:clrMapOvr>
    <a:masterClrMapping/>
  </p:clrMapOvr>
  <p:transition spd="slow" advClick="0">
    <p:strips/>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GB"/>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5F3CBD2-486B-400E-8D62-F15359279026}" type="datetimeFigureOut">
              <a:rPr lang="en-GB" smtClean="0"/>
              <a:t>04/01/2016</a:t>
            </a:fld>
            <a:endParaRPr lang="en-GB"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C3A0A4B-1EEA-4A6D-BDDF-D8597F0888CE}" type="slidenum">
              <a:rPr lang="en-GB" smtClean="0"/>
              <a:t>‹#›</a:t>
            </a:fld>
            <a:endParaRPr lang="en-GB" dirty="0"/>
          </a:p>
        </p:txBody>
      </p:sp>
    </p:spTree>
    <p:extLst>
      <p:ext uri="{BB962C8B-B14F-4D97-AF65-F5344CB8AC3E}">
        <p14:creationId xmlns:p14="http://schemas.microsoft.com/office/powerpoint/2010/main" val="20053375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slow" advClick="0">
    <p:strips/>
  </p:transition>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 Target="slide2.xml"/><Relationship Id="rId7" Type="http://schemas.openxmlformats.org/officeDocument/2006/relationships/slide" Target="slide1.xml"/><Relationship Id="rId2" Type="http://schemas.openxmlformats.org/officeDocument/2006/relationships/image" Target="../media/image2.jpg"/><Relationship Id="rId1" Type="http://schemas.openxmlformats.org/officeDocument/2006/relationships/slideLayout" Target="../slideLayouts/slideLayout2.xml"/><Relationship Id="rId6" Type="http://schemas.openxmlformats.org/officeDocument/2006/relationships/slide" Target="slide10.xml"/><Relationship Id="rId5" Type="http://schemas.openxmlformats.org/officeDocument/2006/relationships/slide" Target="slide8.xml"/><Relationship Id="rId10" Type="http://schemas.openxmlformats.org/officeDocument/2006/relationships/slide" Target="slide11.xml"/><Relationship Id="rId4" Type="http://schemas.openxmlformats.org/officeDocument/2006/relationships/slide" Target="slide3.xml"/><Relationship Id="rId9" Type="http://schemas.openxmlformats.org/officeDocument/2006/relationships/image" Target="../media/image4.png"/></Relationships>
</file>

<file path=ppt/slides/_rels/slide10.xml.rels><?xml version="1.0" encoding="UTF-8" standalone="yes"?>
<Relationships xmlns="http://schemas.openxmlformats.org/package/2006/relationships"><Relationship Id="rId8" Type="http://schemas.openxmlformats.org/officeDocument/2006/relationships/image" Target="../media/image18.jpg"/><Relationship Id="rId3" Type="http://schemas.openxmlformats.org/officeDocument/2006/relationships/slide" Target="slide1.xml"/><Relationship Id="rId7" Type="http://schemas.openxmlformats.org/officeDocument/2006/relationships/image" Target="../media/image17.jpeg"/><Relationship Id="rId2" Type="http://schemas.openxmlformats.org/officeDocument/2006/relationships/image" Target="../media/image16.jpg"/><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21.jpg"/><Relationship Id="rId5" Type="http://schemas.openxmlformats.org/officeDocument/2006/relationships/image" Target="../media/image4.png"/><Relationship Id="rId10" Type="http://schemas.openxmlformats.org/officeDocument/2006/relationships/image" Target="../media/image20.jpg"/><Relationship Id="rId4" Type="http://schemas.openxmlformats.org/officeDocument/2006/relationships/image" Target="../media/image3.png"/><Relationship Id="rId9" Type="http://schemas.openxmlformats.org/officeDocument/2006/relationships/image" Target="../media/image19.jpg"/></Relationships>
</file>

<file path=ppt/slides/_rels/slide11.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26.png"/><Relationship Id="rId10" Type="http://schemas.openxmlformats.org/officeDocument/2006/relationships/image" Target="../media/image3.png"/><Relationship Id="rId4" Type="http://schemas.openxmlformats.org/officeDocument/2006/relationships/image" Target="../media/image25.png"/><Relationship Id="rId9" Type="http://schemas.openxmlformats.org/officeDocument/2006/relationships/slide" Target="slide1.xml"/></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slide" Target="slide1.xml"/><Relationship Id="rId4" Type="http://schemas.openxmlformats.org/officeDocument/2006/relationships/image" Target="../media/image32.jpeg"/></Relationships>
</file>

<file path=ppt/slides/_rels/slide14.xml.rels><?xml version="1.0" encoding="UTF-8" standalone="yes"?>
<Relationships xmlns="http://schemas.openxmlformats.org/package/2006/relationships"><Relationship Id="rId8" Type="http://schemas.openxmlformats.org/officeDocument/2006/relationships/image" Target="../media/image38.jpeg"/><Relationship Id="rId3" Type="http://schemas.openxmlformats.org/officeDocument/2006/relationships/image" Target="../media/image34.jpeg"/><Relationship Id="rId7" Type="http://schemas.microsoft.com/office/2007/relationships/hdphoto" Target="../media/hdphoto2.wdp"/><Relationship Id="rId2" Type="http://schemas.openxmlformats.org/officeDocument/2006/relationships/image" Target="../media/image33.jpeg"/><Relationship Id="rId1" Type="http://schemas.openxmlformats.org/officeDocument/2006/relationships/slideLayout" Target="../slideLayouts/slideLayout7.xml"/><Relationship Id="rId6" Type="http://schemas.openxmlformats.org/officeDocument/2006/relationships/image" Target="../media/image37.jpeg"/><Relationship Id="rId5" Type="http://schemas.openxmlformats.org/officeDocument/2006/relationships/image" Target="../media/image36.jpeg"/><Relationship Id="rId10" Type="http://schemas.openxmlformats.org/officeDocument/2006/relationships/image" Target="../media/image3.png"/><Relationship Id="rId4" Type="http://schemas.openxmlformats.org/officeDocument/2006/relationships/image" Target="../media/image35.jpeg"/><Relationship Id="rId9" Type="http://schemas.openxmlformats.org/officeDocument/2006/relationships/slide" Target="slide1.xml"/></Relationships>
</file>

<file path=ppt/slides/_rels/slide15.xml.rels><?xml version="1.0" encoding="UTF-8" standalone="yes"?>
<Relationships xmlns="http://schemas.openxmlformats.org/package/2006/relationships"><Relationship Id="rId8" Type="http://schemas.openxmlformats.org/officeDocument/2006/relationships/image" Target="../media/image45.jpeg"/><Relationship Id="rId3" Type="http://schemas.openxmlformats.org/officeDocument/2006/relationships/image" Target="../media/image40.jpeg"/><Relationship Id="rId7" Type="http://schemas.openxmlformats.org/officeDocument/2006/relationships/image" Target="../media/image44.jpeg"/><Relationship Id="rId2" Type="http://schemas.openxmlformats.org/officeDocument/2006/relationships/image" Target="../media/image39.jpeg"/><Relationship Id="rId1" Type="http://schemas.openxmlformats.org/officeDocument/2006/relationships/slideLayout" Target="../slideLayouts/slideLayout7.xml"/><Relationship Id="rId6" Type="http://schemas.openxmlformats.org/officeDocument/2006/relationships/image" Target="../media/image43.jpeg"/><Relationship Id="rId5" Type="http://schemas.openxmlformats.org/officeDocument/2006/relationships/image" Target="../media/image42.jpeg"/><Relationship Id="rId10" Type="http://schemas.openxmlformats.org/officeDocument/2006/relationships/image" Target="../media/image3.png"/><Relationship Id="rId4" Type="http://schemas.openxmlformats.org/officeDocument/2006/relationships/image" Target="../media/image41.jpeg"/><Relationship Id="rId9" Type="http://schemas.openxmlformats.org/officeDocument/2006/relationships/slide" Target="slide1.xml"/></Relationships>
</file>

<file path=ppt/slides/_rels/slide16.xml.rels><?xml version="1.0" encoding="UTF-8" standalone="yes"?>
<Relationships xmlns="http://schemas.openxmlformats.org/package/2006/relationships"><Relationship Id="rId3" Type="http://schemas.openxmlformats.org/officeDocument/2006/relationships/image" Target="../media/image47.png"/><Relationship Id="rId7" Type="http://schemas.openxmlformats.org/officeDocument/2006/relationships/image" Target="../media/image3.png"/><Relationship Id="rId2" Type="http://schemas.openxmlformats.org/officeDocument/2006/relationships/image" Target="../media/image46.jpeg"/><Relationship Id="rId1" Type="http://schemas.openxmlformats.org/officeDocument/2006/relationships/slideLayout" Target="../slideLayouts/slideLayout7.xml"/><Relationship Id="rId6" Type="http://schemas.openxmlformats.org/officeDocument/2006/relationships/slide" Target="slide1.xml"/><Relationship Id="rId5" Type="http://schemas.openxmlformats.org/officeDocument/2006/relationships/image" Target="../media/image49.jpeg"/><Relationship Id="rId4" Type="http://schemas.openxmlformats.org/officeDocument/2006/relationships/image" Target="../media/image48.png"/></Relationships>
</file>

<file path=ppt/slides/_rels/slide17.xml.rels><?xml version="1.0" encoding="UTF-8" standalone="yes"?>
<Relationships xmlns="http://schemas.openxmlformats.org/package/2006/relationships"><Relationship Id="rId8" Type="http://schemas.openxmlformats.org/officeDocument/2006/relationships/slide" Target="slide1.xml"/><Relationship Id="rId3" Type="http://schemas.openxmlformats.org/officeDocument/2006/relationships/image" Target="../media/image51.jpeg"/><Relationship Id="rId7" Type="http://schemas.openxmlformats.org/officeDocument/2006/relationships/image" Target="../media/image55.jpeg"/><Relationship Id="rId2" Type="http://schemas.openxmlformats.org/officeDocument/2006/relationships/image" Target="../media/image50.jpeg"/><Relationship Id="rId1" Type="http://schemas.openxmlformats.org/officeDocument/2006/relationships/slideLayout" Target="../slideLayouts/slideLayout7.xml"/><Relationship Id="rId6" Type="http://schemas.openxmlformats.org/officeDocument/2006/relationships/image" Target="../media/image54.jpeg"/><Relationship Id="rId5" Type="http://schemas.openxmlformats.org/officeDocument/2006/relationships/image" Target="../media/image53.jpg"/><Relationship Id="rId4" Type="http://schemas.openxmlformats.org/officeDocument/2006/relationships/image" Target="../media/image52.jpeg"/><Relationship Id="rId9"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image" Target="../media/image57.jpeg"/><Relationship Id="rId7" Type="http://schemas.openxmlformats.org/officeDocument/2006/relationships/image" Target="../media/image3.png"/><Relationship Id="rId2" Type="http://schemas.openxmlformats.org/officeDocument/2006/relationships/image" Target="../media/image56.png"/><Relationship Id="rId1" Type="http://schemas.openxmlformats.org/officeDocument/2006/relationships/slideLayout" Target="../slideLayouts/slideLayout7.xml"/><Relationship Id="rId6" Type="http://schemas.openxmlformats.org/officeDocument/2006/relationships/slide" Target="slide1.xml"/><Relationship Id="rId5" Type="http://schemas.openxmlformats.org/officeDocument/2006/relationships/image" Target="../media/image59.jpeg"/><Relationship Id="rId4" Type="http://schemas.openxmlformats.org/officeDocument/2006/relationships/image" Target="../media/image58.jpeg"/></Relationships>
</file>

<file path=ppt/slides/_rels/slide19.xml.rels><?xml version="1.0" encoding="UTF-8" standalone="yes"?>
<Relationships xmlns="http://schemas.openxmlformats.org/package/2006/relationships"><Relationship Id="rId8" Type="http://schemas.openxmlformats.org/officeDocument/2006/relationships/image" Target="../media/image66.jpeg"/><Relationship Id="rId3" Type="http://schemas.openxmlformats.org/officeDocument/2006/relationships/image" Target="../media/image61.jpeg"/><Relationship Id="rId7" Type="http://schemas.openxmlformats.org/officeDocument/2006/relationships/image" Target="../media/image65.jpeg"/><Relationship Id="rId2" Type="http://schemas.openxmlformats.org/officeDocument/2006/relationships/image" Target="../media/image60.jpeg"/><Relationship Id="rId1" Type="http://schemas.openxmlformats.org/officeDocument/2006/relationships/slideLayout" Target="../slideLayouts/slideLayout7.xml"/><Relationship Id="rId6" Type="http://schemas.openxmlformats.org/officeDocument/2006/relationships/image" Target="../media/image64.jpg"/><Relationship Id="rId11" Type="http://schemas.openxmlformats.org/officeDocument/2006/relationships/image" Target="../media/image3.png"/><Relationship Id="rId5" Type="http://schemas.openxmlformats.org/officeDocument/2006/relationships/image" Target="../media/image63.jpg"/><Relationship Id="rId10" Type="http://schemas.openxmlformats.org/officeDocument/2006/relationships/slide" Target="slide1.xml"/><Relationship Id="rId4" Type="http://schemas.openxmlformats.org/officeDocument/2006/relationships/image" Target="../media/image62.jpeg"/><Relationship Id="rId9" Type="http://schemas.openxmlformats.org/officeDocument/2006/relationships/image" Target="../media/image67.jpeg"/></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6.jpeg"/><Relationship Id="rId7" Type="http://schemas.openxmlformats.org/officeDocument/2006/relationships/image" Target="../media/image4.png"/><Relationship Id="rId2" Type="http://schemas.openxmlformats.org/officeDocument/2006/relationships/image" Target="../media/image5.jpe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slide" Target="slide1.xml"/><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69.jpeg"/><Relationship Id="rId7" Type="http://schemas.openxmlformats.org/officeDocument/2006/relationships/slide" Target="slide1.xml"/><Relationship Id="rId2" Type="http://schemas.openxmlformats.org/officeDocument/2006/relationships/image" Target="../media/image68.jpeg"/><Relationship Id="rId1" Type="http://schemas.openxmlformats.org/officeDocument/2006/relationships/slideLayout" Target="../slideLayouts/slideLayout7.xml"/><Relationship Id="rId6" Type="http://schemas.openxmlformats.org/officeDocument/2006/relationships/image" Target="../media/image72.jpeg"/><Relationship Id="rId5" Type="http://schemas.openxmlformats.org/officeDocument/2006/relationships/image" Target="../media/image71.jpeg"/><Relationship Id="rId4" Type="http://schemas.openxmlformats.org/officeDocument/2006/relationships/image" Target="../media/image70.jpeg"/></Relationships>
</file>

<file path=ppt/slides/_rels/slide2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74.jpeg"/><Relationship Id="rId7" Type="http://schemas.openxmlformats.org/officeDocument/2006/relationships/slide" Target="slide1.xml"/><Relationship Id="rId2" Type="http://schemas.openxmlformats.org/officeDocument/2006/relationships/image" Target="../media/image73.jpeg"/><Relationship Id="rId1" Type="http://schemas.openxmlformats.org/officeDocument/2006/relationships/slideLayout" Target="../slideLayouts/slideLayout7.xml"/><Relationship Id="rId6" Type="http://schemas.openxmlformats.org/officeDocument/2006/relationships/image" Target="../media/image77.jpeg"/><Relationship Id="rId5" Type="http://schemas.openxmlformats.org/officeDocument/2006/relationships/image" Target="../media/image76.jpeg"/><Relationship Id="rId4" Type="http://schemas.openxmlformats.org/officeDocument/2006/relationships/image" Target="../media/image75.jpeg"/></Relationships>
</file>

<file path=ppt/slides/_rels/slide22.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79.jpeg"/><Relationship Id="rId7" Type="http://schemas.openxmlformats.org/officeDocument/2006/relationships/slide" Target="slide1.xml"/><Relationship Id="rId2" Type="http://schemas.openxmlformats.org/officeDocument/2006/relationships/image" Target="../media/image78.jpeg"/><Relationship Id="rId1" Type="http://schemas.openxmlformats.org/officeDocument/2006/relationships/slideLayout" Target="../slideLayouts/slideLayout7.xml"/><Relationship Id="rId6" Type="http://schemas.openxmlformats.org/officeDocument/2006/relationships/image" Target="../media/image82.jpeg"/><Relationship Id="rId5" Type="http://schemas.openxmlformats.org/officeDocument/2006/relationships/image" Target="../media/image81.jpeg"/><Relationship Id="rId4" Type="http://schemas.openxmlformats.org/officeDocument/2006/relationships/image" Target="../media/image80.jpeg"/></Relationships>
</file>

<file path=ppt/slides/_rels/slide23.xml.rels><?xml version="1.0" encoding="UTF-8" standalone="yes"?>
<Relationships xmlns="http://schemas.openxmlformats.org/package/2006/relationships"><Relationship Id="rId3" Type="http://schemas.openxmlformats.org/officeDocument/2006/relationships/image" Target="../media/image84.jpeg"/><Relationship Id="rId7" Type="http://schemas.openxmlformats.org/officeDocument/2006/relationships/image" Target="../media/image86.jpeg"/><Relationship Id="rId2" Type="http://schemas.openxmlformats.org/officeDocument/2006/relationships/image" Target="../media/image83.jpeg"/><Relationship Id="rId1" Type="http://schemas.openxmlformats.org/officeDocument/2006/relationships/slideLayout" Target="../slideLayouts/slideLayout7.xml"/><Relationship Id="rId6" Type="http://schemas.openxmlformats.org/officeDocument/2006/relationships/image" Target="../media/image85.jpeg"/><Relationship Id="rId5" Type="http://schemas.openxmlformats.org/officeDocument/2006/relationships/image" Target="../media/image3.png"/><Relationship Id="rId4" Type="http://schemas.openxmlformats.org/officeDocument/2006/relationships/slide" Target="slide1.xml"/></Relationships>
</file>

<file path=ppt/slides/_rels/slide24.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image" Target="../media/image87.jpeg"/><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image" Target="../media/image8.jp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image" Target="../media/image9.jp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jp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jp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2.jp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 Target="slide1.xml"/><Relationship Id="rId1" Type="http://schemas.openxmlformats.org/officeDocument/2006/relationships/slideLayout" Target="../slideLayouts/slideLayout7.xml"/><Relationship Id="rId6" Type="http://schemas.openxmlformats.org/officeDocument/2006/relationships/image" Target="../media/image13.jpeg"/><Relationship Id="rId5" Type="http://schemas.openxmlformats.org/officeDocument/2006/relationships/image" Target="../media/image7.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5.jpeg"/><Relationship Id="rId2" Type="http://schemas.openxmlformats.org/officeDocument/2006/relationships/slide" Target="slide1.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7.pn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b="2743"/>
          <a:stretch/>
        </p:blipFill>
        <p:spPr bwMode="auto">
          <a:xfrm>
            <a:off x="0" y="8620"/>
            <a:ext cx="9170038" cy="684938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hlinkClick r:id="rId3" action="ppaction://hlinksldjump"/>
          </p:cNvPr>
          <p:cNvSpPr/>
          <p:nvPr/>
        </p:nvSpPr>
        <p:spPr>
          <a:xfrm>
            <a:off x="5067055" y="4059069"/>
            <a:ext cx="2880320" cy="225025"/>
          </a:xfrm>
          <a:prstGeom prst="rect">
            <a:avLst/>
          </a:prstGeom>
          <a:noFill/>
          <a:ln>
            <a:no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GB"/>
          </a:p>
        </p:txBody>
      </p:sp>
      <p:sp>
        <p:nvSpPr>
          <p:cNvPr id="6" name="Rectangle 5">
            <a:hlinkClick r:id="rId4" action="ppaction://hlinksldjump"/>
          </p:cNvPr>
          <p:cNvSpPr/>
          <p:nvPr/>
        </p:nvSpPr>
        <p:spPr>
          <a:xfrm>
            <a:off x="5067055" y="4329099"/>
            <a:ext cx="2880320" cy="225025"/>
          </a:xfrm>
          <a:prstGeom prst="rect">
            <a:avLst/>
          </a:prstGeom>
          <a:noFill/>
          <a:ln>
            <a:no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GB"/>
          </a:p>
        </p:txBody>
      </p:sp>
      <p:sp>
        <p:nvSpPr>
          <p:cNvPr id="7" name="Rectangle 6">
            <a:hlinkClick r:id="rId5" action="ppaction://hlinksldjump"/>
          </p:cNvPr>
          <p:cNvSpPr/>
          <p:nvPr/>
        </p:nvSpPr>
        <p:spPr>
          <a:xfrm>
            <a:off x="5067055" y="4554124"/>
            <a:ext cx="2880320" cy="225025"/>
          </a:xfrm>
          <a:prstGeom prst="rect">
            <a:avLst/>
          </a:prstGeom>
          <a:noFill/>
          <a:ln>
            <a:no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GB"/>
          </a:p>
        </p:txBody>
      </p:sp>
      <p:sp>
        <p:nvSpPr>
          <p:cNvPr id="12" name="Rectangle 11">
            <a:hlinkClick r:id="rId6" action="ppaction://hlinksldjump"/>
          </p:cNvPr>
          <p:cNvSpPr/>
          <p:nvPr/>
        </p:nvSpPr>
        <p:spPr>
          <a:xfrm>
            <a:off x="5067055" y="4808562"/>
            <a:ext cx="2880320" cy="225025"/>
          </a:xfrm>
          <a:prstGeom prst="rect">
            <a:avLst/>
          </a:prstGeom>
          <a:noFill/>
          <a:ln>
            <a:no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GB"/>
          </a:p>
        </p:txBody>
      </p:sp>
      <p:pic>
        <p:nvPicPr>
          <p:cNvPr id="15" name="Picture 14" descr="EK Logo Hi-Res-01">
            <a:hlinkClick r:id="rId7" action="ppaction://hlinksldjump"/>
          </p:cNvPr>
          <p:cNvPicPr>
            <a:picLocks noChangeAspect="1" noChangeArrowheads="1"/>
          </p:cNvPicPr>
          <p:nvPr/>
        </p:nvPicPr>
        <p:blipFill>
          <a:blip r:embed="rId8" cstate="screen">
            <a:extLst>
              <a:ext uri="{28A0092B-C50C-407E-A947-70E740481C1C}">
                <a14:useLocalDpi xmlns:a14="http://schemas.microsoft.com/office/drawing/2010/main"/>
              </a:ext>
            </a:extLst>
          </a:blip>
          <a:srcRect t="3986" b="3320"/>
          <a:stretch>
            <a:fillRect/>
          </a:stretch>
        </p:blipFill>
        <p:spPr bwMode="auto">
          <a:xfrm>
            <a:off x="8082390" y="-36385"/>
            <a:ext cx="857052" cy="1292841"/>
          </a:xfrm>
          <a:prstGeom prst="rect">
            <a:avLst/>
          </a:prstGeom>
          <a:noFill/>
          <a:ln>
            <a:noFill/>
          </a:ln>
          <a:effectLst/>
          <a:extLst>
            <a:ext uri="{909E8E84-426E-40DD-AFC4-6F175D3DCCD1}">
              <a14:hiddenFill xmlns:a14="http://schemas.microsoft.com/office/drawing/2010/main">
                <a:solidFill>
                  <a:srgbClr val="FFFFFE"/>
                </a:solidFill>
              </a14:hiddenFill>
            </a:ext>
            <a:ext uri="{91240B29-F687-4F45-9708-019B960494DF}">
              <a14:hiddenLine xmlns:a14="http://schemas.microsoft.com/office/drawing/2010/main" w="9525" algn="in">
                <a:solidFill>
                  <a:srgbClr val="212120"/>
                </a:solidFill>
                <a:miter lim="800000"/>
                <a:headEnd/>
                <a:tailEnd/>
              </a14:hiddenLine>
            </a:ext>
            <a:ext uri="{AF507438-7753-43E0-B8FC-AC1667EBCBE1}">
              <a14:hiddenEffects xmlns:a14="http://schemas.microsoft.com/office/drawing/2010/main">
                <a:effectLst>
                  <a:outerShdw dist="35921" dir="2700000" algn="ctr" rotWithShape="0">
                    <a:srgbClr val="DCD6D4"/>
                  </a:outerShdw>
                </a:effectLst>
              </a14:hiddenEffects>
            </a:ext>
          </a:extLst>
        </p:spPr>
      </p:pic>
      <p:sp>
        <p:nvSpPr>
          <p:cNvPr id="16" name="TextBox 15">
            <a:hlinkClick r:id="rId7" action="ppaction://hlinksldjump"/>
          </p:cNvPr>
          <p:cNvSpPr txBox="1"/>
          <p:nvPr/>
        </p:nvSpPr>
        <p:spPr>
          <a:xfrm>
            <a:off x="6327195" y="998730"/>
            <a:ext cx="1673518" cy="276999"/>
          </a:xfrm>
          <a:prstGeom prst="rect">
            <a:avLst/>
          </a:prstGeom>
          <a:noFill/>
        </p:spPr>
        <p:txBody>
          <a:bodyPr wrap="square" rtlCol="0">
            <a:spAutoFit/>
          </a:bodyPr>
          <a:lstStyle/>
          <a:p>
            <a:r>
              <a:rPr lang="en-US" sz="1200" dirty="0" smtClean="0">
                <a:latin typeface="Segoe UI Symbol" pitchFamily="34" charset="0"/>
                <a:ea typeface="Segoe UI Symbol" pitchFamily="34" charset="0"/>
                <a:cs typeface="Calibri" pitchFamily="34" charset="0"/>
              </a:rPr>
              <a:t>Click logo to go home</a:t>
            </a:r>
            <a:endParaRPr lang="en-GB" sz="1200" dirty="0">
              <a:latin typeface="Segoe UI Symbol" pitchFamily="34" charset="0"/>
              <a:ea typeface="Segoe UI Symbol" pitchFamily="34" charset="0"/>
              <a:cs typeface="Calibri" pitchFamily="34" charset="0"/>
            </a:endParaRPr>
          </a:p>
        </p:txBody>
      </p:sp>
      <p:pic>
        <p:nvPicPr>
          <p:cNvPr id="19" name="Picture 3">
            <a:hlinkClick r:id="" action="ppaction://hlinkshowjump?jump=nextslide"/>
          </p:cNvPr>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8712460" y="2978950"/>
            <a:ext cx="303213" cy="303213"/>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hlinkClick r:id="rId10" action="ppaction://hlinksldjump"/>
          </p:cNvPr>
          <p:cNvSpPr/>
          <p:nvPr/>
        </p:nvSpPr>
        <p:spPr>
          <a:xfrm>
            <a:off x="5067055" y="5049180"/>
            <a:ext cx="2880320" cy="225025"/>
          </a:xfrm>
          <a:prstGeom prst="rect">
            <a:avLst/>
          </a:prstGeom>
          <a:noFill/>
          <a:ln>
            <a:no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GB"/>
          </a:p>
        </p:txBody>
      </p:sp>
    </p:spTree>
    <p:extLst>
      <p:ext uri="{BB962C8B-B14F-4D97-AF65-F5344CB8AC3E}">
        <p14:creationId xmlns:p14="http://schemas.microsoft.com/office/powerpoint/2010/main" val="641164910"/>
      </p:ext>
    </p:extLst>
  </p:cSld>
  <p:clrMapOvr>
    <a:masterClrMapping/>
  </p:clrMapOvr>
  <p:transition spd="slow" advClick="0">
    <p:strips/>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789568" y="1370385"/>
            <a:ext cx="7697867" cy="5163960"/>
          </a:xfrm>
          <a:prstGeom prst="rect">
            <a:avLst/>
          </a:prstGeom>
          <a:solidFill>
            <a:schemeClr val="tx1">
              <a:alpha val="3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 name="TextBox 3"/>
          <p:cNvSpPr txBox="1"/>
          <p:nvPr/>
        </p:nvSpPr>
        <p:spPr>
          <a:xfrm>
            <a:off x="827584" y="940658"/>
            <a:ext cx="5147780" cy="400110"/>
          </a:xfrm>
          <a:prstGeom prst="rect">
            <a:avLst/>
          </a:prstGeom>
          <a:noFill/>
        </p:spPr>
        <p:txBody>
          <a:bodyPr wrap="square" rtlCol="0">
            <a:spAutoFit/>
          </a:bodyPr>
          <a:lstStyle/>
          <a:p>
            <a:r>
              <a:rPr lang="en-US" sz="2000" dirty="0">
                <a:latin typeface="EK03Plain-M01" panose="00000600000000000000" pitchFamily="2" charset="0"/>
                <a:ea typeface="Segoe UI Symbol" pitchFamily="34" charset="0"/>
                <a:cs typeface="EK03Plain-M01" panose="00000600000000000000" pitchFamily="2" charset="0"/>
              </a:rPr>
              <a:t>News | </a:t>
            </a:r>
            <a:r>
              <a:rPr lang="en-GB" sz="2000" dirty="0" smtClean="0">
                <a:latin typeface="EK03Plain-M01" panose="00000600000000000000" pitchFamily="2" charset="0"/>
                <a:ea typeface="Segoe UI Symbol" pitchFamily="34" charset="0"/>
                <a:cs typeface="EK03Plain-M01" panose="00000600000000000000" pitchFamily="2" charset="0"/>
              </a:rPr>
              <a:t>Welcome New Trainers</a:t>
            </a:r>
            <a:endParaRPr lang="en-GB" sz="2000" dirty="0">
              <a:latin typeface="EK03Plain-M01" panose="00000600000000000000" pitchFamily="2" charset="0"/>
              <a:ea typeface="Segoe UI Symbol" pitchFamily="34" charset="0"/>
              <a:cs typeface="EK03Plain-M01" panose="00000600000000000000" pitchFamily="2" charset="0"/>
            </a:endParaRPr>
          </a:p>
        </p:txBody>
      </p:sp>
      <p:sp>
        <p:nvSpPr>
          <p:cNvPr id="2" name="TextBox 1"/>
          <p:cNvSpPr txBox="1"/>
          <p:nvPr/>
        </p:nvSpPr>
        <p:spPr>
          <a:xfrm>
            <a:off x="791579" y="1512362"/>
            <a:ext cx="7515836" cy="461665"/>
          </a:xfrm>
          <a:prstGeom prst="rect">
            <a:avLst/>
          </a:prstGeom>
          <a:noFill/>
        </p:spPr>
        <p:txBody>
          <a:bodyPr wrap="square" rtlCol="0">
            <a:spAutoFit/>
          </a:bodyPr>
          <a:lstStyle/>
          <a:p>
            <a:r>
              <a:rPr lang="en-GB" sz="1200" dirty="0" smtClean="0">
                <a:solidFill>
                  <a:schemeClr val="bg1"/>
                </a:solidFill>
                <a:latin typeface="Franklin Gothic Book" panose="020B0503020102020204" pitchFamily="34" charset="0"/>
              </a:rPr>
              <a:t>Please </a:t>
            </a:r>
            <a:r>
              <a:rPr lang="en-GB" sz="1200" dirty="0">
                <a:solidFill>
                  <a:schemeClr val="bg1"/>
                </a:solidFill>
                <a:latin typeface="Franklin Gothic Book" panose="020B0503020102020204" pitchFamily="34" charset="0"/>
              </a:rPr>
              <a:t>join us in welcoming our newest part-time </a:t>
            </a:r>
            <a:r>
              <a:rPr lang="en-GB" sz="1200" dirty="0" smtClean="0">
                <a:solidFill>
                  <a:schemeClr val="bg1"/>
                </a:solidFill>
                <a:latin typeface="Franklin Gothic Book" panose="020B0503020102020204" pitchFamily="34" charset="0"/>
              </a:rPr>
              <a:t>trainers;</a:t>
            </a:r>
          </a:p>
          <a:p>
            <a:endParaRPr lang="en-GB" sz="1200" dirty="0">
              <a:solidFill>
                <a:schemeClr val="bg1"/>
              </a:solidFill>
              <a:latin typeface="Franklin Gothic Book" panose="020B0503020102020204" pitchFamily="34" charset="0"/>
            </a:endParaRPr>
          </a:p>
        </p:txBody>
      </p:sp>
      <p:sp>
        <p:nvSpPr>
          <p:cNvPr id="3" name="Rectangle 2"/>
          <p:cNvSpPr/>
          <p:nvPr/>
        </p:nvSpPr>
        <p:spPr>
          <a:xfrm>
            <a:off x="3176845" y="1853825"/>
            <a:ext cx="3094245" cy="369332"/>
          </a:xfrm>
          <a:prstGeom prst="rect">
            <a:avLst/>
          </a:prstGeom>
        </p:spPr>
        <p:txBody>
          <a:bodyPr wrap="none">
            <a:spAutoFit/>
          </a:bodyPr>
          <a:lstStyle/>
          <a:p>
            <a:r>
              <a:rPr lang="en-US" dirty="0" smtClean="0">
                <a:solidFill>
                  <a:schemeClr val="bg1"/>
                </a:solidFill>
                <a:latin typeface="EK03Plain-M01" panose="00000600000000000000" pitchFamily="2" charset="0"/>
                <a:ea typeface="Segoe UI Symbol" pitchFamily="34" charset="0"/>
                <a:cs typeface="EK03Plain-M01" panose="00000600000000000000" pitchFamily="2" charset="0"/>
              </a:rPr>
              <a:t>Congratulations and Welcome </a:t>
            </a:r>
            <a:endParaRPr lang="en-GB" dirty="0"/>
          </a:p>
        </p:txBody>
      </p:sp>
      <p:pic>
        <p:nvPicPr>
          <p:cNvPr id="4101" name="Picture 5"/>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220385" y="2348880"/>
            <a:ext cx="1147627" cy="15301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Rectangle 13"/>
          <p:cNvSpPr/>
          <p:nvPr/>
        </p:nvSpPr>
        <p:spPr>
          <a:xfrm>
            <a:off x="2141730" y="3869758"/>
            <a:ext cx="792205" cy="369332"/>
          </a:xfrm>
          <a:prstGeom prst="rect">
            <a:avLst/>
          </a:prstGeom>
        </p:spPr>
        <p:txBody>
          <a:bodyPr wrap="none">
            <a:spAutoFit/>
          </a:bodyPr>
          <a:lstStyle/>
          <a:p>
            <a:r>
              <a:rPr lang="en-US" dirty="0" err="1" smtClean="0">
                <a:solidFill>
                  <a:schemeClr val="bg1"/>
                </a:solidFill>
                <a:latin typeface="EK03Plain-M01" panose="00000600000000000000" pitchFamily="2" charset="0"/>
                <a:ea typeface="Segoe UI Symbol" pitchFamily="34" charset="0"/>
                <a:cs typeface="EK03Plain-M01" panose="00000600000000000000" pitchFamily="2" charset="0"/>
              </a:rPr>
              <a:t>Saskia</a:t>
            </a:r>
            <a:endParaRPr lang="en-GB" dirty="0"/>
          </a:p>
        </p:txBody>
      </p:sp>
      <p:sp>
        <p:nvSpPr>
          <p:cNvPr id="17" name="Rectangle 16"/>
          <p:cNvSpPr/>
          <p:nvPr/>
        </p:nvSpPr>
        <p:spPr>
          <a:xfrm>
            <a:off x="4391980" y="3879050"/>
            <a:ext cx="724365" cy="369332"/>
          </a:xfrm>
          <a:prstGeom prst="rect">
            <a:avLst/>
          </a:prstGeom>
        </p:spPr>
        <p:txBody>
          <a:bodyPr wrap="none">
            <a:spAutoFit/>
          </a:bodyPr>
          <a:lstStyle/>
          <a:p>
            <a:r>
              <a:rPr lang="en-US" dirty="0">
                <a:solidFill>
                  <a:schemeClr val="bg1"/>
                </a:solidFill>
                <a:latin typeface="EK03Plain-M01" panose="00000600000000000000" pitchFamily="2" charset="0"/>
                <a:ea typeface="Segoe UI Symbol" pitchFamily="34" charset="0"/>
                <a:cs typeface="EK03Plain-M01" panose="00000600000000000000" pitchFamily="2" charset="0"/>
              </a:rPr>
              <a:t>Pablo</a:t>
            </a:r>
            <a:endParaRPr lang="en-GB" dirty="0"/>
          </a:p>
        </p:txBody>
      </p:sp>
      <p:sp>
        <p:nvSpPr>
          <p:cNvPr id="19" name="Rectangle 18"/>
          <p:cNvSpPr/>
          <p:nvPr/>
        </p:nvSpPr>
        <p:spPr>
          <a:xfrm>
            <a:off x="6677749" y="3869758"/>
            <a:ext cx="774571" cy="369332"/>
          </a:xfrm>
          <a:prstGeom prst="rect">
            <a:avLst/>
          </a:prstGeom>
        </p:spPr>
        <p:txBody>
          <a:bodyPr wrap="none">
            <a:spAutoFit/>
          </a:bodyPr>
          <a:lstStyle/>
          <a:p>
            <a:r>
              <a:rPr lang="en-US" dirty="0">
                <a:solidFill>
                  <a:schemeClr val="bg1"/>
                </a:solidFill>
                <a:latin typeface="EK03Plain-M01" panose="00000600000000000000" pitchFamily="2" charset="0"/>
                <a:ea typeface="Segoe UI Symbol" pitchFamily="34" charset="0"/>
                <a:cs typeface="EK03Plain-M01" panose="00000600000000000000" pitchFamily="2" charset="0"/>
              </a:rPr>
              <a:t>Jenny</a:t>
            </a:r>
            <a:endParaRPr lang="en-GB" dirty="0"/>
          </a:p>
        </p:txBody>
      </p:sp>
      <p:pic>
        <p:nvPicPr>
          <p:cNvPr id="22" name="Picture 21" descr="EK Logo Hi-Res-01">
            <a:hlinkClick r:id="rId3" action="ppaction://hlinksldjump"/>
          </p:cNvPr>
          <p:cNvPicPr>
            <a:picLocks noChangeAspect="1" noChangeArrowheads="1"/>
          </p:cNvPicPr>
          <p:nvPr/>
        </p:nvPicPr>
        <p:blipFill>
          <a:blip r:embed="rId4" cstate="screen">
            <a:extLst>
              <a:ext uri="{28A0092B-C50C-407E-A947-70E740481C1C}">
                <a14:useLocalDpi xmlns:a14="http://schemas.microsoft.com/office/drawing/2010/main"/>
              </a:ext>
            </a:extLst>
          </a:blip>
          <a:srcRect t="3986" b="3320"/>
          <a:stretch>
            <a:fillRect/>
          </a:stretch>
        </p:blipFill>
        <p:spPr bwMode="auto">
          <a:xfrm>
            <a:off x="8082390" y="0"/>
            <a:ext cx="857052" cy="1292841"/>
          </a:xfrm>
          <a:prstGeom prst="rect">
            <a:avLst/>
          </a:prstGeom>
          <a:noFill/>
          <a:ln>
            <a:noFill/>
          </a:ln>
          <a:effectLst/>
          <a:extLst>
            <a:ext uri="{909E8E84-426E-40DD-AFC4-6F175D3DCCD1}">
              <a14:hiddenFill xmlns:a14="http://schemas.microsoft.com/office/drawing/2010/main">
                <a:solidFill>
                  <a:srgbClr val="FFFFFE"/>
                </a:solidFill>
              </a14:hiddenFill>
            </a:ext>
            <a:ext uri="{91240B29-F687-4F45-9708-019B960494DF}">
              <a14:hiddenLine xmlns:a14="http://schemas.microsoft.com/office/drawing/2010/main" w="9525" algn="in">
                <a:solidFill>
                  <a:srgbClr val="212120"/>
                </a:solidFill>
                <a:miter lim="800000"/>
                <a:headEnd/>
                <a:tailEnd/>
              </a14:hiddenLine>
            </a:ext>
            <a:ext uri="{AF507438-7753-43E0-B8FC-AC1667EBCBE1}">
              <a14:hiddenEffects xmlns:a14="http://schemas.microsoft.com/office/drawing/2010/main">
                <a:effectLst>
                  <a:outerShdw dist="35921" dir="2700000" algn="ctr" rotWithShape="0">
                    <a:srgbClr val="DCD6D4"/>
                  </a:outerShdw>
                </a:effectLst>
              </a14:hiddenEffects>
            </a:ext>
          </a:extLst>
        </p:spPr>
      </p:pic>
      <p:pic>
        <p:nvPicPr>
          <p:cNvPr id="23" name="Picture 3">
            <a:hlinkClick r:id="" action="ppaction://hlinkshowjump?jump=nextslide"/>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8712460" y="2978950"/>
            <a:ext cx="303213" cy="303213"/>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a:hlinkClick r:id="" action="ppaction://hlinkshowjump?jump=previousslide"/>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161510" y="2978950"/>
            <a:ext cx="303213" cy="303213"/>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5"/>
          <p:cNvPicPr>
            <a:picLocks noChangeAspect="1" noChangeArrowheads="1"/>
          </p:cNvPicPr>
          <p:nvPr/>
        </p:nvPicPr>
        <p:blipFill>
          <a:blip r:embed="rId7" cstate="print">
            <a:extLst>
              <a:ext uri="{28A0092B-C50C-407E-A947-70E740481C1C}">
                <a14:useLocalDpi xmlns:a14="http://schemas.microsoft.com/office/drawing/2010/main" val="0"/>
              </a:ext>
            </a:extLst>
          </a:blip>
          <a:stretch>
            <a:fillRect/>
          </a:stretch>
        </p:blipFill>
        <p:spPr bwMode="auto">
          <a:xfrm>
            <a:off x="2006715" y="2398812"/>
            <a:ext cx="1148218" cy="14303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7" name="Picture 5"/>
          <p:cNvPicPr>
            <a:picLocks noChangeAspect="1" noChangeArrowheads="1"/>
          </p:cNvPicPr>
          <p:nvPr/>
        </p:nvPicPr>
        <p:blipFill>
          <a:blip r:embed="rId8">
            <a:extLst>
              <a:ext uri="{28A0092B-C50C-407E-A947-70E740481C1C}">
                <a14:useLocalDpi xmlns:a14="http://schemas.microsoft.com/office/drawing/2010/main" val="0"/>
              </a:ext>
            </a:extLst>
          </a:blip>
          <a:stretch>
            <a:fillRect/>
          </a:stretch>
        </p:blipFill>
        <p:spPr bwMode="auto">
          <a:xfrm>
            <a:off x="6507510" y="2348880"/>
            <a:ext cx="1147627" cy="15301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1" name="Picture 5"/>
          <p:cNvPicPr>
            <a:picLocks noChangeAspect="1" noChangeArrowheads="1"/>
          </p:cNvPicPr>
          <p:nvPr/>
        </p:nvPicPr>
        <p:blipFill>
          <a:blip r:embed="rId9">
            <a:extLst>
              <a:ext uri="{28A0092B-C50C-407E-A947-70E740481C1C}">
                <a14:useLocalDpi xmlns:a14="http://schemas.microsoft.com/office/drawing/2010/main" val="0"/>
              </a:ext>
            </a:extLst>
          </a:blip>
          <a:stretch>
            <a:fillRect/>
          </a:stretch>
        </p:blipFill>
        <p:spPr bwMode="auto">
          <a:xfrm>
            <a:off x="4220385" y="4419110"/>
            <a:ext cx="1147627" cy="15301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2" name="Rectangle 31"/>
          <p:cNvSpPr/>
          <p:nvPr/>
        </p:nvSpPr>
        <p:spPr>
          <a:xfrm>
            <a:off x="2141730" y="5939988"/>
            <a:ext cx="697114" cy="369332"/>
          </a:xfrm>
          <a:prstGeom prst="rect">
            <a:avLst/>
          </a:prstGeom>
        </p:spPr>
        <p:txBody>
          <a:bodyPr wrap="none">
            <a:spAutoFit/>
          </a:bodyPr>
          <a:lstStyle/>
          <a:p>
            <a:r>
              <a:rPr lang="en-US" dirty="0" err="1" smtClean="0">
                <a:solidFill>
                  <a:schemeClr val="bg1"/>
                </a:solidFill>
                <a:latin typeface="EK03Plain-M01" panose="00000600000000000000" pitchFamily="2" charset="0"/>
                <a:ea typeface="Segoe UI Symbol" pitchFamily="34" charset="0"/>
                <a:cs typeface="EK03Plain-M01" panose="00000600000000000000" pitchFamily="2" charset="0"/>
              </a:rPr>
              <a:t>Tanja</a:t>
            </a:r>
            <a:endParaRPr lang="en-GB" dirty="0"/>
          </a:p>
        </p:txBody>
      </p:sp>
      <p:sp>
        <p:nvSpPr>
          <p:cNvPr id="33" name="Rectangle 32"/>
          <p:cNvSpPr/>
          <p:nvPr/>
        </p:nvSpPr>
        <p:spPr>
          <a:xfrm>
            <a:off x="4391980" y="5949280"/>
            <a:ext cx="743922" cy="369332"/>
          </a:xfrm>
          <a:prstGeom prst="rect">
            <a:avLst/>
          </a:prstGeom>
        </p:spPr>
        <p:txBody>
          <a:bodyPr wrap="none">
            <a:spAutoFit/>
          </a:bodyPr>
          <a:lstStyle/>
          <a:p>
            <a:r>
              <a:rPr lang="en-US" dirty="0" err="1" smtClean="0">
                <a:solidFill>
                  <a:schemeClr val="bg1"/>
                </a:solidFill>
                <a:latin typeface="EK03Plain-M01" panose="00000600000000000000" pitchFamily="2" charset="0"/>
                <a:ea typeface="Segoe UI Symbol" pitchFamily="34" charset="0"/>
                <a:cs typeface="EK03Plain-M01" panose="00000600000000000000" pitchFamily="2" charset="0"/>
              </a:rPr>
              <a:t>Flavia</a:t>
            </a:r>
            <a:endParaRPr lang="en-GB" dirty="0"/>
          </a:p>
        </p:txBody>
      </p:sp>
      <p:sp>
        <p:nvSpPr>
          <p:cNvPr id="34" name="Rectangle 33"/>
          <p:cNvSpPr/>
          <p:nvPr/>
        </p:nvSpPr>
        <p:spPr>
          <a:xfrm>
            <a:off x="6677749" y="5939988"/>
            <a:ext cx="695319" cy="369332"/>
          </a:xfrm>
          <a:prstGeom prst="rect">
            <a:avLst/>
          </a:prstGeom>
        </p:spPr>
        <p:txBody>
          <a:bodyPr wrap="none">
            <a:spAutoFit/>
          </a:bodyPr>
          <a:lstStyle/>
          <a:p>
            <a:r>
              <a:rPr lang="en-US" dirty="0" smtClean="0">
                <a:solidFill>
                  <a:schemeClr val="bg1"/>
                </a:solidFill>
                <a:latin typeface="EK03Plain-M01" panose="00000600000000000000" pitchFamily="2" charset="0"/>
                <a:ea typeface="Segoe UI Symbol" pitchFamily="34" charset="0"/>
                <a:cs typeface="EK03Plain-M01" panose="00000600000000000000" pitchFamily="2" charset="0"/>
              </a:rPr>
              <a:t>Louis</a:t>
            </a:r>
            <a:endParaRPr lang="en-GB" dirty="0"/>
          </a:p>
        </p:txBody>
      </p:sp>
      <p:pic>
        <p:nvPicPr>
          <p:cNvPr id="35" name="Picture 5"/>
          <p:cNvPicPr>
            <a:picLocks noChangeAspect="1" noChangeArrowheads="1"/>
          </p:cNvPicPr>
          <p:nvPr/>
        </p:nvPicPr>
        <p:blipFill>
          <a:blip r:embed="rId10">
            <a:extLst>
              <a:ext uri="{28A0092B-C50C-407E-A947-70E740481C1C}">
                <a14:useLocalDpi xmlns:a14="http://schemas.microsoft.com/office/drawing/2010/main" val="0"/>
              </a:ext>
            </a:extLst>
          </a:blip>
          <a:stretch>
            <a:fillRect/>
          </a:stretch>
        </p:blipFill>
        <p:spPr bwMode="auto">
          <a:xfrm>
            <a:off x="2007010" y="4419110"/>
            <a:ext cx="1147627" cy="15301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6" name="Picture 5"/>
          <p:cNvPicPr>
            <a:picLocks noChangeAspect="1" noChangeArrowheads="1"/>
          </p:cNvPicPr>
          <p:nvPr/>
        </p:nvPicPr>
        <p:blipFill>
          <a:blip r:embed="rId11">
            <a:extLst>
              <a:ext uri="{28A0092B-C50C-407E-A947-70E740481C1C}">
                <a14:useLocalDpi xmlns:a14="http://schemas.microsoft.com/office/drawing/2010/main" val="0"/>
              </a:ext>
            </a:extLst>
          </a:blip>
          <a:stretch>
            <a:fillRect/>
          </a:stretch>
        </p:blipFill>
        <p:spPr bwMode="auto">
          <a:xfrm>
            <a:off x="6507510" y="4419110"/>
            <a:ext cx="1147627" cy="15301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6416739"/>
      </p:ext>
    </p:extLst>
  </p:cSld>
  <p:clrMapOvr>
    <a:masterClrMapping/>
  </p:clrMapOvr>
  <p:transition spd="slow" advClick="0">
    <p:strips/>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0" y="-2091"/>
            <a:ext cx="9144000" cy="70225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4192529"/>
      </p:ext>
    </p:extLst>
  </p:cSld>
  <p:clrMapOvr>
    <a:masterClrMapping/>
  </p:clrMapOvr>
  <p:transition spd="slow" advClick="0">
    <p:strips/>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0" y="458670"/>
            <a:ext cx="9144000" cy="630070"/>
          </a:xfrm>
          <a:prstGeom prst="rect">
            <a:avLst/>
          </a:prstGeom>
          <a:solidFill>
            <a:schemeClr val="tx2">
              <a:lumMod val="60000"/>
              <a:lumOff val="40000"/>
              <a:alpha val="46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2" name="TextBox 1"/>
          <p:cNvSpPr txBox="1"/>
          <p:nvPr/>
        </p:nvSpPr>
        <p:spPr>
          <a:xfrm>
            <a:off x="251520" y="458670"/>
            <a:ext cx="5310590" cy="646331"/>
          </a:xfrm>
          <a:prstGeom prst="rect">
            <a:avLst/>
          </a:prstGeom>
          <a:noFill/>
        </p:spPr>
        <p:txBody>
          <a:bodyPr wrap="square" rtlCol="0">
            <a:spAutoFit/>
          </a:bodyPr>
          <a:lstStyle/>
          <a:p>
            <a:r>
              <a:rPr lang="en-GB" sz="3600"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Highlights of  January 2015</a:t>
            </a:r>
            <a:endParaRPr lang="en-GB" sz="36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pic>
        <p:nvPicPr>
          <p:cNvPr id="307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66755" y="1600635"/>
            <a:ext cx="1948074" cy="130514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pic>
        <p:nvPicPr>
          <p:cNvPr id="3075"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t="31017" b="4420"/>
          <a:stretch/>
        </p:blipFill>
        <p:spPr bwMode="auto">
          <a:xfrm>
            <a:off x="206515" y="1555630"/>
            <a:ext cx="1984774" cy="194837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
        <p:nvSpPr>
          <p:cNvPr id="3" name="TextBox 2"/>
          <p:cNvSpPr txBox="1"/>
          <p:nvPr/>
        </p:nvSpPr>
        <p:spPr>
          <a:xfrm>
            <a:off x="2411760" y="3040795"/>
            <a:ext cx="1890209" cy="461665"/>
          </a:xfrm>
          <a:prstGeom prst="rect">
            <a:avLst/>
          </a:prstGeom>
        </p:spPr>
        <p:style>
          <a:lnRef idx="2">
            <a:schemeClr val="accent4"/>
          </a:lnRef>
          <a:fillRef idx="1">
            <a:schemeClr val="lt1"/>
          </a:fillRef>
          <a:effectRef idx="0">
            <a:schemeClr val="accent4"/>
          </a:effectRef>
          <a:fontRef idx="minor">
            <a:schemeClr val="dk1"/>
          </a:fontRef>
        </p:style>
        <p:txBody>
          <a:bodyPr wrap="square" rtlCol="0">
            <a:spAutoFit/>
          </a:bodyPr>
          <a:lstStyle/>
          <a:p>
            <a:r>
              <a:rPr lang="en-GB" sz="1200" dirty="0">
                <a:latin typeface="Arial" panose="020B0604020202020204" pitchFamily="34" charset="0"/>
                <a:cs typeface="Arial" panose="020B0604020202020204" pitchFamily="34" charset="0"/>
              </a:rPr>
              <a:t>SD Forum - </a:t>
            </a:r>
            <a:br>
              <a:rPr lang="en-GB" sz="1200" dirty="0">
                <a:latin typeface="Arial" panose="020B0604020202020204" pitchFamily="34" charset="0"/>
                <a:cs typeface="Arial" panose="020B0604020202020204" pitchFamily="34" charset="0"/>
              </a:rPr>
            </a:br>
            <a:r>
              <a:rPr lang="en-GB" sz="1200" dirty="0">
                <a:latin typeface="Arial" panose="020B0604020202020204" pitchFamily="34" charset="0"/>
                <a:cs typeface="Arial" panose="020B0604020202020204" pitchFamily="34" charset="0"/>
              </a:rPr>
              <a:t>Hosted by Wassim </a:t>
            </a:r>
          </a:p>
        </p:txBody>
      </p:sp>
      <p:pic>
        <p:nvPicPr>
          <p:cNvPr id="3076"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67255" y="5274205"/>
            <a:ext cx="2023280" cy="135015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
        <p:nvSpPr>
          <p:cNvPr id="7" name="TextBox 6"/>
          <p:cNvSpPr txBox="1"/>
          <p:nvPr/>
        </p:nvSpPr>
        <p:spPr>
          <a:xfrm>
            <a:off x="6822250" y="4419110"/>
            <a:ext cx="2199904" cy="646331"/>
          </a:xfrm>
          <a:prstGeom prst="rect">
            <a:avLst/>
          </a:prstGeom>
        </p:spPr>
        <p:style>
          <a:lnRef idx="2">
            <a:schemeClr val="accent4"/>
          </a:lnRef>
          <a:fillRef idx="1">
            <a:schemeClr val="lt1"/>
          </a:fillRef>
          <a:effectRef idx="0">
            <a:schemeClr val="accent4"/>
          </a:effectRef>
          <a:fontRef idx="minor">
            <a:schemeClr val="dk1"/>
          </a:fontRef>
        </p:style>
        <p:txBody>
          <a:bodyPr wrap="square" rtlCol="0">
            <a:spAutoFit/>
          </a:bodyPr>
          <a:lstStyle/>
          <a:p>
            <a:r>
              <a:rPr lang="en-GB" sz="1200" dirty="0">
                <a:latin typeface="Arial" panose="020B0604020202020204" pitchFamily="34" charset="0"/>
                <a:cs typeface="Arial" panose="020B0604020202020204" pitchFamily="34" charset="0"/>
              </a:rPr>
              <a:t>Annual </a:t>
            </a:r>
            <a:br>
              <a:rPr lang="en-GB" sz="1200" dirty="0">
                <a:latin typeface="Arial" panose="020B0604020202020204" pitchFamily="34" charset="0"/>
                <a:cs typeface="Arial" panose="020B0604020202020204" pitchFamily="34" charset="0"/>
              </a:rPr>
            </a:br>
            <a:r>
              <a:rPr lang="en-GB" sz="1200" dirty="0">
                <a:latin typeface="Arial" panose="020B0604020202020204" pitchFamily="34" charset="0"/>
                <a:cs typeface="Arial" panose="020B0604020202020204" pitchFamily="34" charset="0"/>
              </a:rPr>
              <a:t>Service Delivery </a:t>
            </a:r>
            <a:br>
              <a:rPr lang="en-GB" sz="1200" dirty="0">
                <a:latin typeface="Arial" panose="020B0604020202020204" pitchFamily="34" charset="0"/>
                <a:cs typeface="Arial" panose="020B0604020202020204" pitchFamily="34" charset="0"/>
              </a:rPr>
            </a:br>
            <a:r>
              <a:rPr lang="en-GB" sz="1200" dirty="0">
                <a:latin typeface="Arial" panose="020B0604020202020204" pitchFamily="34" charset="0"/>
                <a:cs typeface="Arial" panose="020B0604020202020204" pitchFamily="34" charset="0"/>
              </a:rPr>
              <a:t>staff party</a:t>
            </a:r>
          </a:p>
        </p:txBody>
      </p:sp>
      <p:pic>
        <p:nvPicPr>
          <p:cNvPr id="3077"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501770" y="4369305"/>
            <a:ext cx="4208368" cy="225505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pic>
        <p:nvPicPr>
          <p:cNvPr id="3078" name="Picture 6"/>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61510" y="3832820"/>
            <a:ext cx="2099941" cy="139638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
        <p:nvSpPr>
          <p:cNvPr id="10" name="TextBox 9"/>
          <p:cNvSpPr txBox="1"/>
          <p:nvPr/>
        </p:nvSpPr>
        <p:spPr>
          <a:xfrm>
            <a:off x="161510" y="5364215"/>
            <a:ext cx="2115235" cy="1015663"/>
          </a:xfrm>
          <a:prstGeom prst="rect">
            <a:avLst/>
          </a:prstGeom>
        </p:spPr>
        <p:style>
          <a:lnRef idx="2">
            <a:schemeClr val="accent4"/>
          </a:lnRef>
          <a:fillRef idx="1">
            <a:schemeClr val="lt1"/>
          </a:fillRef>
          <a:effectRef idx="0">
            <a:schemeClr val="accent4"/>
          </a:effectRef>
          <a:fontRef idx="minor">
            <a:schemeClr val="dk1"/>
          </a:fontRef>
        </p:style>
        <p:txBody>
          <a:bodyPr wrap="square" rtlCol="0">
            <a:spAutoFit/>
          </a:bodyPr>
          <a:lstStyle/>
          <a:p>
            <a:r>
              <a:rPr lang="en-GB" sz="1200" dirty="0" smtClean="0">
                <a:latin typeface="Arial" panose="020B0604020202020204" pitchFamily="34" charset="0"/>
                <a:cs typeface="Arial" panose="020B0604020202020204" pitchFamily="34" charset="0"/>
              </a:rPr>
              <a:t>Congratulations to Shannon and Tommy on the arrival of their first born and most precious little person, Kaylee.</a:t>
            </a:r>
            <a:endParaRPr lang="en-GB" sz="1200" dirty="0">
              <a:latin typeface="Arial" panose="020B0604020202020204" pitchFamily="34" charset="0"/>
              <a:cs typeface="Arial" panose="020B0604020202020204" pitchFamily="34" charset="0"/>
            </a:endParaRPr>
          </a:p>
        </p:txBody>
      </p:sp>
      <p:pic>
        <p:nvPicPr>
          <p:cNvPr id="3079" name="Picture 7"/>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867255" y="1088740"/>
            <a:ext cx="1575175" cy="209861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
        <p:nvSpPr>
          <p:cNvPr id="4" name="Rectangle 3"/>
          <p:cNvSpPr/>
          <p:nvPr/>
        </p:nvSpPr>
        <p:spPr>
          <a:xfrm>
            <a:off x="6912260" y="3293985"/>
            <a:ext cx="1970965" cy="1015663"/>
          </a:xfrm>
          <a:prstGeom prst="rect">
            <a:avLst/>
          </a:prstGeom>
        </p:spPr>
        <p:style>
          <a:lnRef idx="2">
            <a:schemeClr val="accent4"/>
          </a:lnRef>
          <a:fillRef idx="1">
            <a:schemeClr val="lt1"/>
          </a:fillRef>
          <a:effectRef idx="0">
            <a:schemeClr val="accent4"/>
          </a:effectRef>
          <a:fontRef idx="minor">
            <a:schemeClr val="dk1"/>
          </a:fontRef>
        </p:style>
        <p:txBody>
          <a:bodyPr wrap="square" rtlCol="0">
            <a:spAutoFit/>
          </a:bodyPr>
          <a:lstStyle/>
          <a:p>
            <a:r>
              <a:rPr lang="en-GB" sz="1200" dirty="0">
                <a:latin typeface="Arial" panose="020B0604020202020204" pitchFamily="34" charset="0"/>
                <a:cs typeface="Arial" panose="020B0604020202020204" pitchFamily="34" charset="0"/>
              </a:rPr>
              <a:t>Congratulations to Sam Carre and her family, Martin and Luke, on the arrival of their newest family member Natalie. </a:t>
            </a:r>
          </a:p>
        </p:txBody>
      </p:sp>
      <p:pic>
        <p:nvPicPr>
          <p:cNvPr id="3080" name="Picture 8"/>
          <p:cNvPicPr>
            <a:picLocks noChangeAspect="1" noChangeArrowheads="1"/>
          </p:cNvPicPr>
          <p:nvPr/>
        </p:nvPicPr>
        <p:blipFill rotWithShape="1">
          <a:blip r:embed="rId8">
            <a:extLst>
              <a:ext uri="{28A0092B-C50C-407E-A947-70E740481C1C}">
                <a14:useLocalDpi xmlns:a14="http://schemas.microsoft.com/office/drawing/2010/main" val="0"/>
              </a:ext>
            </a:extLst>
          </a:blip>
          <a:srcRect l="12619" r="21562"/>
          <a:stretch/>
        </p:blipFill>
        <p:spPr bwMode="auto">
          <a:xfrm>
            <a:off x="4707015" y="2393885"/>
            <a:ext cx="1839686" cy="175192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
        <p:nvSpPr>
          <p:cNvPr id="14" name="TextBox 13"/>
          <p:cNvSpPr txBox="1"/>
          <p:nvPr/>
        </p:nvSpPr>
        <p:spPr>
          <a:xfrm>
            <a:off x="4662010" y="1673805"/>
            <a:ext cx="1890209" cy="461665"/>
          </a:xfrm>
          <a:prstGeom prst="rect">
            <a:avLst/>
          </a:prstGeom>
        </p:spPr>
        <p:style>
          <a:lnRef idx="2">
            <a:schemeClr val="accent4"/>
          </a:lnRef>
          <a:fillRef idx="1">
            <a:schemeClr val="lt1"/>
          </a:fillRef>
          <a:effectRef idx="0">
            <a:schemeClr val="accent4"/>
          </a:effectRef>
          <a:fontRef idx="minor">
            <a:schemeClr val="dk1"/>
          </a:fontRef>
        </p:style>
        <p:txBody>
          <a:bodyPr wrap="square" rtlCol="0">
            <a:spAutoFit/>
          </a:bodyPr>
          <a:lstStyle/>
          <a:p>
            <a:r>
              <a:rPr lang="en-GB" sz="1200" dirty="0">
                <a:latin typeface="Arial" panose="020B0604020202020204" pitchFamily="34" charset="0"/>
                <a:cs typeface="Arial" panose="020B0604020202020204" pitchFamily="34" charset="0"/>
              </a:rPr>
              <a:t>Farewell to PTT  - </a:t>
            </a:r>
            <a:br>
              <a:rPr lang="en-GB" sz="1200" dirty="0">
                <a:latin typeface="Arial" panose="020B0604020202020204" pitchFamily="34" charset="0"/>
                <a:cs typeface="Arial" panose="020B0604020202020204" pitchFamily="34" charset="0"/>
              </a:rPr>
            </a:br>
            <a:r>
              <a:rPr lang="en-GB" sz="1200" dirty="0">
                <a:latin typeface="Arial" panose="020B0604020202020204" pitchFamily="34" charset="0"/>
                <a:cs typeface="Arial" panose="020B0604020202020204" pitchFamily="34" charset="0"/>
              </a:rPr>
              <a:t>Neil </a:t>
            </a:r>
            <a:r>
              <a:rPr lang="en-GB" sz="1200" dirty="0" err="1">
                <a:latin typeface="Arial" panose="020B0604020202020204" pitchFamily="34" charset="0"/>
                <a:cs typeface="Arial" panose="020B0604020202020204" pitchFamily="34" charset="0"/>
              </a:rPr>
              <a:t>Gabriah</a:t>
            </a:r>
            <a:endParaRPr lang="en-GB" sz="1200" dirty="0">
              <a:latin typeface="Arial" panose="020B0604020202020204" pitchFamily="34" charset="0"/>
              <a:cs typeface="Arial" panose="020B0604020202020204" pitchFamily="34" charset="0"/>
            </a:endParaRPr>
          </a:p>
        </p:txBody>
      </p:sp>
      <p:pic>
        <p:nvPicPr>
          <p:cNvPr id="17" name="Picture 16" descr="EK Logo Hi-Res-01">
            <a:hlinkClick r:id="rId9" action="ppaction://hlinksldjump"/>
          </p:cNvPr>
          <p:cNvPicPr>
            <a:picLocks noChangeAspect="1" noChangeArrowheads="1"/>
          </p:cNvPicPr>
          <p:nvPr/>
        </p:nvPicPr>
        <p:blipFill>
          <a:blip r:embed="rId10" cstate="screen">
            <a:extLst>
              <a:ext uri="{28A0092B-C50C-407E-A947-70E740481C1C}">
                <a14:useLocalDpi xmlns:a14="http://schemas.microsoft.com/office/drawing/2010/main"/>
              </a:ext>
            </a:extLst>
          </a:blip>
          <a:srcRect t="3986" b="3320"/>
          <a:stretch>
            <a:fillRect/>
          </a:stretch>
        </p:blipFill>
        <p:spPr bwMode="auto">
          <a:xfrm>
            <a:off x="8082390" y="0"/>
            <a:ext cx="857052" cy="1292841"/>
          </a:xfrm>
          <a:prstGeom prst="rect">
            <a:avLst/>
          </a:prstGeom>
          <a:noFill/>
          <a:ln>
            <a:noFill/>
          </a:ln>
          <a:effectLst/>
          <a:extLst>
            <a:ext uri="{909E8E84-426E-40DD-AFC4-6F175D3DCCD1}">
              <a14:hiddenFill xmlns:a14="http://schemas.microsoft.com/office/drawing/2010/main">
                <a:solidFill>
                  <a:srgbClr val="FFFFFE"/>
                </a:solidFill>
              </a14:hiddenFill>
            </a:ext>
            <a:ext uri="{91240B29-F687-4F45-9708-019B960494DF}">
              <a14:hiddenLine xmlns:a14="http://schemas.microsoft.com/office/drawing/2010/main" w="9525" algn="in">
                <a:solidFill>
                  <a:srgbClr val="212120"/>
                </a:solidFill>
                <a:miter lim="800000"/>
                <a:headEnd/>
                <a:tailEnd/>
              </a14:hiddenLine>
            </a:ext>
            <a:ext uri="{AF507438-7753-43E0-B8FC-AC1667EBCBE1}">
              <a14:hiddenEffects xmlns:a14="http://schemas.microsoft.com/office/drawing/2010/main">
                <a:effectLst>
                  <a:outerShdw dist="35921" dir="2700000" algn="ctr" rotWithShape="0">
                    <a:srgbClr val="DCD6D4"/>
                  </a:outerShdw>
                </a:effectLst>
              </a14:hiddenEffects>
            </a:ext>
          </a:extLst>
        </p:spPr>
      </p:pic>
    </p:spTree>
    <p:extLst>
      <p:ext uri="{BB962C8B-B14F-4D97-AF65-F5344CB8AC3E}">
        <p14:creationId xmlns:p14="http://schemas.microsoft.com/office/powerpoint/2010/main" val="1590067206"/>
      </p:ext>
    </p:extLst>
  </p:cSld>
  <p:clrMapOvr>
    <a:masterClrMapping/>
  </p:clrMapOvr>
  <p:transition spd="slow" advClick="0">
    <p:strips/>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458670"/>
            <a:ext cx="9144000" cy="630070"/>
          </a:xfrm>
          <a:prstGeom prst="rect">
            <a:avLst/>
          </a:prstGeom>
          <a:solidFill>
            <a:schemeClr val="tx2">
              <a:lumMod val="60000"/>
              <a:lumOff val="40000"/>
              <a:alpha val="46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2" name="TextBox 1"/>
          <p:cNvSpPr txBox="1"/>
          <p:nvPr/>
        </p:nvSpPr>
        <p:spPr>
          <a:xfrm>
            <a:off x="251520" y="458670"/>
            <a:ext cx="6660740" cy="646331"/>
          </a:xfrm>
          <a:prstGeom prst="rect">
            <a:avLst/>
          </a:prstGeom>
          <a:noFill/>
        </p:spPr>
        <p:txBody>
          <a:bodyPr wrap="square" rtlCol="0">
            <a:spAutoFit/>
          </a:bodyPr>
          <a:lstStyle/>
          <a:p>
            <a:r>
              <a:rPr lang="en-GB" sz="3600"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Highlights of February 2015</a:t>
            </a:r>
            <a:endParaRPr lang="en-GB" sz="36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3" name="TextBox 2"/>
          <p:cNvSpPr txBox="1"/>
          <p:nvPr/>
        </p:nvSpPr>
        <p:spPr>
          <a:xfrm>
            <a:off x="971600" y="5319210"/>
            <a:ext cx="2115235" cy="1015663"/>
          </a:xfrm>
          <a:prstGeom prst="rect">
            <a:avLst/>
          </a:prstGeom>
        </p:spPr>
        <p:style>
          <a:lnRef idx="2">
            <a:schemeClr val="accent4"/>
          </a:lnRef>
          <a:fillRef idx="1">
            <a:schemeClr val="lt1"/>
          </a:fillRef>
          <a:effectRef idx="0">
            <a:schemeClr val="accent4"/>
          </a:effectRef>
          <a:fontRef idx="minor">
            <a:schemeClr val="dk1"/>
          </a:fontRef>
        </p:style>
        <p:txBody>
          <a:bodyPr wrap="square" rtlCol="0">
            <a:spAutoFit/>
          </a:bodyPr>
          <a:lstStyle/>
          <a:p>
            <a:r>
              <a:rPr lang="en-GB" sz="1200" dirty="0">
                <a:latin typeface="Arial" panose="020B0604020202020204" pitchFamily="34" charset="0"/>
                <a:cs typeface="Arial" panose="020B0604020202020204" pitchFamily="34" charset="0"/>
              </a:rPr>
              <a:t>Congratulations to PTT </a:t>
            </a:r>
            <a:r>
              <a:rPr lang="en-GB" sz="1200" dirty="0" smtClean="0">
                <a:latin typeface="Arial" panose="020B0604020202020204" pitchFamily="34" charset="0"/>
                <a:cs typeface="Arial" panose="020B0604020202020204" pitchFamily="34" charset="0"/>
              </a:rPr>
              <a:t>Anisa Lake </a:t>
            </a:r>
            <a:r>
              <a:rPr lang="en-GB" sz="1200" dirty="0">
                <a:latin typeface="Arial" panose="020B0604020202020204" pitchFamily="34" charset="0"/>
                <a:cs typeface="Arial" panose="020B0604020202020204" pitchFamily="34" charset="0"/>
              </a:rPr>
              <a:t>who successfully graduated as </a:t>
            </a:r>
            <a:r>
              <a:rPr lang="en-GB" sz="1200" dirty="0" smtClean="0">
                <a:latin typeface="Arial" panose="020B0604020202020204" pitchFamily="34" charset="0"/>
                <a:cs typeface="Arial" panose="020B0604020202020204" pitchFamily="34" charset="0"/>
              </a:rPr>
              <a:t>Cabin Supervisor </a:t>
            </a:r>
            <a:r>
              <a:rPr lang="en-GB" sz="1200" dirty="0">
                <a:latin typeface="Arial" panose="020B0604020202020204" pitchFamily="34" charset="0"/>
                <a:cs typeface="Arial" panose="020B0604020202020204" pitchFamily="34" charset="0"/>
              </a:rPr>
              <a:t>on the line.</a:t>
            </a:r>
          </a:p>
        </p:txBody>
      </p:sp>
      <p:sp>
        <p:nvSpPr>
          <p:cNvPr id="10" name="TextBox 9"/>
          <p:cNvSpPr txBox="1"/>
          <p:nvPr/>
        </p:nvSpPr>
        <p:spPr>
          <a:xfrm>
            <a:off x="6732240" y="1538790"/>
            <a:ext cx="2115235" cy="646331"/>
          </a:xfrm>
          <a:prstGeom prst="rect">
            <a:avLst/>
          </a:prstGeom>
        </p:spPr>
        <p:style>
          <a:lnRef idx="2">
            <a:schemeClr val="accent4"/>
          </a:lnRef>
          <a:fillRef idx="1">
            <a:schemeClr val="lt1"/>
          </a:fillRef>
          <a:effectRef idx="0">
            <a:schemeClr val="accent4"/>
          </a:effectRef>
          <a:fontRef idx="minor">
            <a:schemeClr val="dk1"/>
          </a:fontRef>
        </p:style>
        <p:txBody>
          <a:bodyPr wrap="square" rtlCol="0">
            <a:spAutoFit/>
          </a:bodyPr>
          <a:lstStyle/>
          <a:p>
            <a:r>
              <a:rPr lang="en-GB" sz="1200" dirty="0" smtClean="0"/>
              <a:t>Congratulations </a:t>
            </a:r>
            <a:r>
              <a:rPr lang="en-GB" sz="1200" dirty="0"/>
              <a:t>to Neil and his wife on the birth of their beautiful daughter </a:t>
            </a:r>
            <a:r>
              <a:rPr lang="en-GB" sz="1200" dirty="0" err="1" smtClean="0"/>
              <a:t>Ishani</a:t>
            </a:r>
            <a:r>
              <a:rPr lang="en-GB" sz="1200" dirty="0" smtClean="0"/>
              <a:t>.</a:t>
            </a:r>
            <a:endParaRPr lang="en-GB" sz="1200" dirty="0">
              <a:latin typeface="Arial" panose="020B0604020202020204" pitchFamily="34" charset="0"/>
              <a:cs typeface="Arial" panose="020B0604020202020204" pitchFamily="34" charset="0"/>
            </a:endParaRPr>
          </a:p>
        </p:txBody>
      </p:sp>
      <p:sp>
        <p:nvSpPr>
          <p:cNvPr id="4" name="Rectangle 3"/>
          <p:cNvSpPr/>
          <p:nvPr/>
        </p:nvSpPr>
        <p:spPr>
          <a:xfrm>
            <a:off x="4752020" y="6309320"/>
            <a:ext cx="3690410" cy="461665"/>
          </a:xfrm>
          <a:prstGeom prst="rect">
            <a:avLst/>
          </a:prstGeom>
        </p:spPr>
        <p:style>
          <a:lnRef idx="2">
            <a:schemeClr val="accent4"/>
          </a:lnRef>
          <a:fillRef idx="1">
            <a:schemeClr val="lt1"/>
          </a:fillRef>
          <a:effectRef idx="0">
            <a:schemeClr val="accent4"/>
          </a:effectRef>
          <a:fontRef idx="minor">
            <a:schemeClr val="dk1"/>
          </a:fontRef>
        </p:style>
        <p:txBody>
          <a:bodyPr wrap="square" rtlCol="0">
            <a:spAutoFit/>
          </a:bodyPr>
          <a:lstStyle/>
          <a:p>
            <a:r>
              <a:rPr lang="en-GB" sz="1200" dirty="0" smtClean="0"/>
              <a:t>We </a:t>
            </a:r>
            <a:r>
              <a:rPr lang="en-GB" sz="1200" dirty="0"/>
              <a:t>offered our best wishes to PTT Sirichanya </a:t>
            </a:r>
            <a:r>
              <a:rPr lang="en-GB" sz="1200" dirty="0" err="1"/>
              <a:t>Kongslip</a:t>
            </a:r>
            <a:r>
              <a:rPr lang="en-GB" sz="1200" dirty="0"/>
              <a:t> (</a:t>
            </a:r>
            <a:r>
              <a:rPr lang="en-GB" sz="1200" dirty="0" smtClean="0"/>
              <a:t>Katie) </a:t>
            </a:r>
            <a:r>
              <a:rPr lang="en-GB" sz="1200" dirty="0">
                <a:latin typeface="Calibri" panose="020F0502020204030204" pitchFamily="34" charset="0"/>
                <a:cs typeface="Calibri" panose="020F0502020204030204" pitchFamily="34" charset="0"/>
              </a:rPr>
              <a:t>training before going on maternity leave</a:t>
            </a:r>
            <a:r>
              <a:rPr lang="en-GB" sz="1200" dirty="0" smtClean="0">
                <a:latin typeface="Calibri" panose="020F0502020204030204" pitchFamily="34" charset="0"/>
                <a:cs typeface="Calibri" panose="020F0502020204030204" pitchFamily="34" charset="0"/>
              </a:rPr>
              <a:t>.</a:t>
            </a:r>
            <a:endParaRPr lang="en-GB" sz="1200" dirty="0">
              <a:latin typeface="Arial" panose="020B0604020202020204" pitchFamily="34" charset="0"/>
              <a:cs typeface="Arial" panose="020B0604020202020204" pitchFamily="34" charset="0"/>
            </a:endParaRPr>
          </a:p>
        </p:txBody>
      </p:sp>
      <p:pic>
        <p:nvPicPr>
          <p:cNvPr id="409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52020" y="1403775"/>
            <a:ext cx="1862689" cy="201002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pic>
        <p:nvPicPr>
          <p:cNvPr id="410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56965" y="3564015"/>
            <a:ext cx="4637565" cy="261087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pic>
        <p:nvPicPr>
          <p:cNvPr id="19"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1530" y="1448780"/>
            <a:ext cx="3715961" cy="37159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10" descr="EK Logo Hi-Res-01">
            <a:hlinkClick r:id="rId5" action="ppaction://hlinksldjump"/>
          </p:cNvPr>
          <p:cNvPicPr>
            <a:picLocks noChangeAspect="1" noChangeArrowheads="1"/>
          </p:cNvPicPr>
          <p:nvPr/>
        </p:nvPicPr>
        <p:blipFill>
          <a:blip r:embed="rId6" cstate="screen">
            <a:extLst>
              <a:ext uri="{28A0092B-C50C-407E-A947-70E740481C1C}">
                <a14:useLocalDpi xmlns:a14="http://schemas.microsoft.com/office/drawing/2010/main"/>
              </a:ext>
            </a:extLst>
          </a:blip>
          <a:srcRect t="3986" b="3320"/>
          <a:stretch>
            <a:fillRect/>
          </a:stretch>
        </p:blipFill>
        <p:spPr bwMode="auto">
          <a:xfrm>
            <a:off x="8082390" y="0"/>
            <a:ext cx="857052" cy="1292841"/>
          </a:xfrm>
          <a:prstGeom prst="rect">
            <a:avLst/>
          </a:prstGeom>
          <a:noFill/>
          <a:ln>
            <a:noFill/>
          </a:ln>
          <a:effectLst/>
          <a:extLst>
            <a:ext uri="{909E8E84-426E-40DD-AFC4-6F175D3DCCD1}">
              <a14:hiddenFill xmlns:a14="http://schemas.microsoft.com/office/drawing/2010/main">
                <a:solidFill>
                  <a:srgbClr val="FFFFFE"/>
                </a:solidFill>
              </a14:hiddenFill>
            </a:ext>
            <a:ext uri="{91240B29-F687-4F45-9708-019B960494DF}">
              <a14:hiddenLine xmlns:a14="http://schemas.microsoft.com/office/drawing/2010/main" w="9525" algn="in">
                <a:solidFill>
                  <a:srgbClr val="212120"/>
                </a:solidFill>
                <a:miter lim="800000"/>
                <a:headEnd/>
                <a:tailEnd/>
              </a14:hiddenLine>
            </a:ext>
            <a:ext uri="{AF507438-7753-43E0-B8FC-AC1667EBCBE1}">
              <a14:hiddenEffects xmlns:a14="http://schemas.microsoft.com/office/drawing/2010/main">
                <a:effectLst>
                  <a:outerShdw dist="35921" dir="2700000" algn="ctr" rotWithShape="0">
                    <a:srgbClr val="DCD6D4"/>
                  </a:outerShdw>
                </a:effectLst>
              </a14:hiddenEffects>
            </a:ext>
          </a:extLst>
        </p:spPr>
      </p:pic>
    </p:spTree>
    <p:extLst>
      <p:ext uri="{BB962C8B-B14F-4D97-AF65-F5344CB8AC3E}">
        <p14:creationId xmlns:p14="http://schemas.microsoft.com/office/powerpoint/2010/main" val="2407904863"/>
      </p:ext>
    </p:extLst>
  </p:cSld>
  <p:clrMapOvr>
    <a:masterClrMapping/>
  </p:clrMapOvr>
  <p:transition spd="slow" advClick="0">
    <p:strips/>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458670"/>
            <a:ext cx="9144000" cy="630070"/>
          </a:xfrm>
          <a:prstGeom prst="rect">
            <a:avLst/>
          </a:prstGeom>
          <a:solidFill>
            <a:schemeClr val="tx2">
              <a:lumMod val="60000"/>
              <a:lumOff val="40000"/>
              <a:alpha val="46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2" name="TextBox 1"/>
          <p:cNvSpPr txBox="1"/>
          <p:nvPr/>
        </p:nvSpPr>
        <p:spPr>
          <a:xfrm>
            <a:off x="251520" y="458670"/>
            <a:ext cx="6660740" cy="646331"/>
          </a:xfrm>
          <a:prstGeom prst="rect">
            <a:avLst/>
          </a:prstGeom>
          <a:noFill/>
        </p:spPr>
        <p:txBody>
          <a:bodyPr wrap="square" rtlCol="0">
            <a:spAutoFit/>
          </a:bodyPr>
          <a:lstStyle/>
          <a:p>
            <a:r>
              <a:rPr lang="en-GB" sz="3600"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Highlights of March 2015</a:t>
            </a:r>
            <a:endParaRPr lang="en-GB" sz="36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3" name="TextBox 2"/>
          <p:cNvSpPr txBox="1"/>
          <p:nvPr/>
        </p:nvSpPr>
        <p:spPr>
          <a:xfrm>
            <a:off x="206516" y="3564015"/>
            <a:ext cx="1980220" cy="1200329"/>
          </a:xfrm>
          <a:prstGeom prst="rect">
            <a:avLst/>
          </a:prstGeom>
        </p:spPr>
        <p:style>
          <a:lnRef idx="2">
            <a:schemeClr val="accent4"/>
          </a:lnRef>
          <a:fillRef idx="1">
            <a:schemeClr val="lt1"/>
          </a:fillRef>
          <a:effectRef idx="0">
            <a:schemeClr val="accent4"/>
          </a:effectRef>
          <a:fontRef idx="minor">
            <a:schemeClr val="dk1"/>
          </a:fontRef>
        </p:style>
        <p:txBody>
          <a:bodyPr wrap="square" rtlCol="0">
            <a:spAutoFit/>
          </a:bodyPr>
          <a:lstStyle/>
          <a:p>
            <a:r>
              <a:rPr lang="en-GB" sz="1200" dirty="0">
                <a:latin typeface="Calibri" panose="020F0502020204030204" pitchFamily="34" charset="0"/>
                <a:ea typeface="Verdana" panose="020B0604030504040204" pitchFamily="34" charset="0"/>
                <a:cs typeface="Calibri" panose="020F0502020204030204" pitchFamily="34" charset="0"/>
              </a:rPr>
              <a:t>A huge congratulations to Sirichanya Kongsilp (Katie) and her family Tony and Ela on the safe arrival of their newest family member, </a:t>
            </a:r>
            <a:r>
              <a:rPr lang="en-GB" sz="1200" dirty="0" smtClean="0">
                <a:latin typeface="Calibri" panose="020F0502020204030204" pitchFamily="34" charset="0"/>
                <a:ea typeface="Verdana" panose="020B0604030504040204" pitchFamily="34" charset="0"/>
                <a:cs typeface="Calibri" panose="020F0502020204030204" pitchFamily="34" charset="0"/>
              </a:rPr>
              <a:t>Hugo.</a:t>
            </a:r>
            <a:endParaRPr lang="en-GB" sz="1200" dirty="0">
              <a:latin typeface="Arial" panose="020B0604020202020204" pitchFamily="34" charset="0"/>
              <a:cs typeface="Arial" panose="020B0604020202020204" pitchFamily="34" charset="0"/>
            </a:endParaRPr>
          </a:p>
        </p:txBody>
      </p:sp>
      <p:sp>
        <p:nvSpPr>
          <p:cNvPr id="10" name="TextBox 9"/>
          <p:cNvSpPr txBox="1"/>
          <p:nvPr/>
        </p:nvSpPr>
        <p:spPr>
          <a:xfrm>
            <a:off x="5382090" y="3924055"/>
            <a:ext cx="2115235" cy="830997"/>
          </a:xfrm>
          <a:prstGeom prst="rect">
            <a:avLst/>
          </a:prstGeom>
        </p:spPr>
        <p:style>
          <a:lnRef idx="2">
            <a:schemeClr val="accent4"/>
          </a:lnRef>
          <a:fillRef idx="1">
            <a:schemeClr val="lt1"/>
          </a:fillRef>
          <a:effectRef idx="0">
            <a:schemeClr val="accent4"/>
          </a:effectRef>
          <a:fontRef idx="minor">
            <a:schemeClr val="dk1"/>
          </a:fontRef>
        </p:style>
        <p:txBody>
          <a:bodyPr wrap="square" rtlCol="0">
            <a:spAutoFit/>
          </a:bodyPr>
          <a:lstStyle/>
          <a:p>
            <a:r>
              <a:rPr lang="en-GB" sz="1200" dirty="0">
                <a:latin typeface="Calibri" panose="020F0502020204030204" pitchFamily="34" charset="0"/>
                <a:cs typeface="Calibri" panose="020F0502020204030204" pitchFamily="34" charset="0"/>
              </a:rPr>
              <a:t>A big congratulations, Jane Pattinson and her husband Adam welcomed to the world their new little </a:t>
            </a:r>
            <a:r>
              <a:rPr lang="en-GB" sz="1200" dirty="0" smtClean="0">
                <a:latin typeface="Calibri" panose="020F0502020204030204" pitchFamily="34" charset="0"/>
                <a:cs typeface="Calibri" panose="020F0502020204030204" pitchFamily="34" charset="0"/>
              </a:rPr>
              <a:t>son </a:t>
            </a:r>
            <a:r>
              <a:rPr lang="en-GB" sz="1200" dirty="0">
                <a:latin typeface="Calibri" panose="020F0502020204030204" pitchFamily="34" charset="0"/>
                <a:cs typeface="Calibri" panose="020F0502020204030204" pitchFamily="34" charset="0"/>
              </a:rPr>
              <a:t>Jack.</a:t>
            </a:r>
          </a:p>
        </p:txBody>
      </p:sp>
      <p:sp>
        <p:nvSpPr>
          <p:cNvPr id="4" name="Rectangle 3"/>
          <p:cNvSpPr/>
          <p:nvPr/>
        </p:nvSpPr>
        <p:spPr>
          <a:xfrm>
            <a:off x="206515" y="5184195"/>
            <a:ext cx="1980220" cy="1200329"/>
          </a:xfrm>
          <a:prstGeom prst="rect">
            <a:avLst/>
          </a:prstGeom>
        </p:spPr>
        <p:style>
          <a:lnRef idx="2">
            <a:schemeClr val="accent4"/>
          </a:lnRef>
          <a:fillRef idx="1">
            <a:schemeClr val="lt1"/>
          </a:fillRef>
          <a:effectRef idx="0">
            <a:schemeClr val="accent4"/>
          </a:effectRef>
          <a:fontRef idx="minor">
            <a:schemeClr val="dk1"/>
          </a:fontRef>
        </p:style>
        <p:txBody>
          <a:bodyPr wrap="square" rtlCol="0">
            <a:spAutoFit/>
          </a:bodyPr>
          <a:lstStyle/>
          <a:p>
            <a:r>
              <a:rPr lang="en-GB" sz="1200" dirty="0">
                <a:latin typeface="Calibri" panose="020F0502020204030204" pitchFamily="34" charset="0"/>
                <a:cs typeface="Calibri" panose="020F0502020204030204" pitchFamily="34" charset="0"/>
              </a:rPr>
              <a:t>Congratulations to Kelly Hewitt and her family Mark and Tristan on the safe and happy arrival of their newest family member, </a:t>
            </a:r>
            <a:r>
              <a:rPr lang="en-GB" sz="1200" dirty="0" smtClean="0">
                <a:latin typeface="Calibri" panose="020F0502020204030204" pitchFamily="34" charset="0"/>
                <a:cs typeface="Calibri" panose="020F0502020204030204" pitchFamily="34" charset="0"/>
              </a:rPr>
              <a:t>Sienna </a:t>
            </a:r>
            <a:r>
              <a:rPr lang="en-GB" sz="1200" dirty="0">
                <a:latin typeface="Calibri" panose="020F0502020204030204" pitchFamily="34" charset="0"/>
                <a:cs typeface="Calibri" panose="020F0502020204030204" pitchFamily="34" charset="0"/>
              </a:rPr>
              <a:t>Grace</a:t>
            </a:r>
            <a:r>
              <a:rPr lang="en-GB" sz="1200" dirty="0" smtClean="0">
                <a:latin typeface="Calibri" panose="020F0502020204030204" pitchFamily="34" charset="0"/>
                <a:cs typeface="Calibri" panose="020F0502020204030204" pitchFamily="34" charset="0"/>
              </a:rPr>
              <a:t>.</a:t>
            </a:r>
            <a:endParaRPr lang="en-GB" sz="1200" dirty="0">
              <a:latin typeface="Arial" panose="020B0604020202020204" pitchFamily="34" charset="0"/>
              <a:cs typeface="Arial" panose="020B0604020202020204" pitchFamily="34" charset="0"/>
            </a:endParaRPr>
          </a:p>
        </p:txBody>
      </p:sp>
      <p:pic>
        <p:nvPicPr>
          <p:cNvPr id="11"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3721" t="8649" r="8649" b="13721"/>
          <a:stretch/>
        </p:blipFill>
        <p:spPr bwMode="auto">
          <a:xfrm>
            <a:off x="206515" y="1403775"/>
            <a:ext cx="1551422" cy="2025225"/>
          </a:xfrm>
          <a:prstGeom prst="rect">
            <a:avLst/>
          </a:prstGeom>
          <a:solidFill>
            <a:srgbClr val="FFFFFF">
              <a:shade val="85000"/>
            </a:srgbClr>
          </a:solidFill>
          <a:ln w="88900" cap="sq">
            <a:solidFill>
              <a:srgbClr val="FFFFFF"/>
            </a:solidFill>
            <a:miter lim="800000"/>
          </a:ln>
          <a:effectLst>
            <a:outerShdw blurRad="50800" dist="38100" dir="2700000" algn="tl" rotWithShape="0">
              <a:prstClr val="black">
                <a:alpha val="40000"/>
              </a:prstClr>
            </a:outerShdw>
          </a:effectLst>
          <a:scene3d>
            <a:camera prst="orthographicFront"/>
            <a:lightRig rig="twoPt" dir="t">
              <a:rot lat="0" lon="0" rev="7200000"/>
            </a:lightRig>
          </a:scene3d>
          <a:sp3d>
            <a:bevelT w="25400" h="19050"/>
            <a:contourClr>
              <a:srgbClr val="FFFFFF"/>
            </a:contourClr>
          </a:sp3d>
          <a:extLst/>
        </p:spPr>
      </p:pic>
      <p:pic>
        <p:nvPicPr>
          <p:cNvPr id="12"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659" t="6503" r="11571" b="7727"/>
          <a:stretch/>
        </p:blipFill>
        <p:spPr bwMode="auto">
          <a:xfrm>
            <a:off x="2276745" y="4329100"/>
            <a:ext cx="1782198" cy="243027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pic>
        <p:nvPicPr>
          <p:cNvPr id="13"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5400000">
            <a:off x="7148536" y="4047819"/>
            <a:ext cx="2070231" cy="155267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pic>
        <p:nvPicPr>
          <p:cNvPr id="14"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231740" y="1268760"/>
            <a:ext cx="2700300" cy="202839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pic>
        <p:nvPicPr>
          <p:cNvPr id="15" name="Picture 6"/>
          <p:cNvPicPr>
            <a:picLocks noChangeAspect="1" noChangeArrowheads="1"/>
          </p:cNvPicPr>
          <p:nvPr/>
        </p:nvPicPr>
        <p:blipFill rotWithShape="1">
          <a:blip r:embed="rId6">
            <a:extLst>
              <a:ext uri="{BEBA8EAE-BF5A-486C-A8C5-ECC9F3942E4B}">
                <a14:imgProps xmlns:a14="http://schemas.microsoft.com/office/drawing/2010/main">
                  <a14:imgLayer r:embed="rId7">
                    <a14:imgEffect>
                      <a14:colorTemperature colorTemp="7200"/>
                    </a14:imgEffect>
                    <a14:imgEffect>
                      <a14:brightnessContrast bright="20000"/>
                    </a14:imgEffect>
                  </a14:imgLayer>
                </a14:imgProps>
              </a:ext>
              <a:ext uri="{28A0092B-C50C-407E-A947-70E740481C1C}">
                <a14:useLocalDpi xmlns:a14="http://schemas.microsoft.com/office/drawing/2010/main" val="0"/>
              </a:ext>
            </a:extLst>
          </a:blip>
          <a:srcRect l="13311" t="25482" r="8702"/>
          <a:stretch/>
        </p:blipFill>
        <p:spPr bwMode="auto">
          <a:xfrm>
            <a:off x="4301970" y="4858400"/>
            <a:ext cx="2790310" cy="19996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
        <p:nvSpPr>
          <p:cNvPr id="16" name="TextBox 15"/>
          <p:cNvSpPr txBox="1"/>
          <p:nvPr/>
        </p:nvSpPr>
        <p:spPr>
          <a:xfrm>
            <a:off x="2501770" y="3429000"/>
            <a:ext cx="2790310" cy="646331"/>
          </a:xfrm>
          <a:prstGeom prst="rect">
            <a:avLst/>
          </a:prstGeom>
        </p:spPr>
        <p:style>
          <a:lnRef idx="2">
            <a:schemeClr val="accent4"/>
          </a:lnRef>
          <a:fillRef idx="1">
            <a:schemeClr val="lt1"/>
          </a:fillRef>
          <a:effectRef idx="0">
            <a:schemeClr val="accent4"/>
          </a:effectRef>
          <a:fontRef idx="minor">
            <a:schemeClr val="dk1"/>
          </a:fontRef>
        </p:style>
        <p:txBody>
          <a:bodyPr wrap="square" rtlCol="0">
            <a:spAutoFit/>
          </a:bodyPr>
          <a:lstStyle/>
          <a:p>
            <a:r>
              <a:rPr lang="en-GB" sz="1200" dirty="0">
                <a:latin typeface="Calibri" panose="020F0502020204030204" pitchFamily="34" charset="0"/>
                <a:ea typeface="Verdana" panose="020B0604030504040204" pitchFamily="34" charset="0"/>
                <a:cs typeface="Calibri" panose="020F0502020204030204" pitchFamily="34" charset="0"/>
              </a:rPr>
              <a:t>Congratulations </a:t>
            </a:r>
            <a:r>
              <a:rPr lang="en-GB" sz="1200" dirty="0" smtClean="0">
                <a:latin typeface="Calibri" panose="020F0502020204030204" pitchFamily="34" charset="0"/>
                <a:ea typeface="Verdana" panose="020B0604030504040204" pitchFamily="34" charset="0"/>
                <a:cs typeface="Calibri" panose="020F0502020204030204" pitchFamily="34" charset="0"/>
              </a:rPr>
              <a:t>to Juliane</a:t>
            </a:r>
            <a:r>
              <a:rPr lang="en-GB" sz="1200" dirty="0">
                <a:latin typeface="Calibri" panose="020F0502020204030204" pitchFamily="34" charset="0"/>
                <a:ea typeface="Verdana" panose="020B0604030504040204" pitchFamily="34" charset="0"/>
                <a:cs typeface="Calibri" panose="020F0502020204030204" pitchFamily="34" charset="0"/>
              </a:rPr>
              <a:t> Schreilechner</a:t>
            </a:r>
            <a:r>
              <a:rPr lang="en-GB" sz="1200" dirty="0" smtClean="0">
                <a:latin typeface="Calibri" panose="020F0502020204030204" pitchFamily="34" charset="0"/>
                <a:ea typeface="Verdana" panose="020B0604030504040204" pitchFamily="34" charset="0"/>
                <a:cs typeface="Calibri" panose="020F0502020204030204" pitchFamily="34" charset="0"/>
              </a:rPr>
              <a:t>, </a:t>
            </a:r>
            <a:r>
              <a:rPr lang="en-GB" sz="1200" dirty="0">
                <a:latin typeface="Calibri" panose="020F0502020204030204" pitchFamily="34" charset="0"/>
                <a:ea typeface="Verdana" panose="020B0604030504040204" pitchFamily="34" charset="0"/>
                <a:cs typeface="Calibri" panose="020F0502020204030204" pitchFamily="34" charset="0"/>
              </a:rPr>
              <a:t>Andre Zabot </a:t>
            </a:r>
            <a:r>
              <a:rPr lang="en-GB" sz="1200" dirty="0" smtClean="0">
                <a:latin typeface="Calibri" panose="020F0502020204030204" pitchFamily="34" charset="0"/>
                <a:ea typeface="Verdana" panose="020B0604030504040204" pitchFamily="34" charset="0"/>
                <a:cs typeface="Calibri" panose="020F0502020204030204" pitchFamily="34" charset="0"/>
              </a:rPr>
              <a:t>, </a:t>
            </a:r>
            <a:r>
              <a:rPr lang="en-GB" sz="1200" dirty="0">
                <a:latin typeface="Calibri" panose="020F0502020204030204" pitchFamily="34" charset="0"/>
                <a:ea typeface="Verdana" panose="020B0604030504040204" pitchFamily="34" charset="0"/>
                <a:cs typeface="Calibri" panose="020F0502020204030204" pitchFamily="34" charset="0"/>
              </a:rPr>
              <a:t>Juan Losa </a:t>
            </a:r>
            <a:r>
              <a:rPr lang="en-GB" sz="1200" dirty="0" smtClean="0">
                <a:latin typeface="Calibri" panose="020F0502020204030204" pitchFamily="34" charset="0"/>
                <a:ea typeface="Verdana" panose="020B0604030504040204" pitchFamily="34" charset="0"/>
                <a:cs typeface="Calibri" panose="020F0502020204030204" pitchFamily="34" charset="0"/>
              </a:rPr>
              <a:t>Stanger for </a:t>
            </a:r>
            <a:r>
              <a:rPr lang="en-GB" sz="1200" dirty="0">
                <a:latin typeface="Calibri" panose="020F0502020204030204" pitchFamily="34" charset="0"/>
                <a:ea typeface="Verdana" panose="020B0604030504040204" pitchFamily="34" charset="0"/>
                <a:cs typeface="Calibri" panose="020F0502020204030204" pitchFamily="34" charset="0"/>
              </a:rPr>
              <a:t>graduating their Purser </a:t>
            </a:r>
            <a:r>
              <a:rPr lang="en-GB" sz="1200" dirty="0" smtClean="0">
                <a:latin typeface="Calibri" panose="020F0502020204030204" pitchFamily="34" charset="0"/>
                <a:ea typeface="Verdana" panose="020B0604030504040204" pitchFamily="34" charset="0"/>
                <a:cs typeface="Calibri" panose="020F0502020204030204" pitchFamily="34" charset="0"/>
              </a:rPr>
              <a:t>pool.</a:t>
            </a:r>
            <a:endParaRPr lang="en-GB" sz="1200" dirty="0">
              <a:latin typeface="Arial" panose="020B0604020202020204" pitchFamily="34" charset="0"/>
              <a:cs typeface="Arial" panose="020B0604020202020204" pitchFamily="34" charset="0"/>
            </a:endParaRPr>
          </a:p>
        </p:txBody>
      </p:sp>
      <p:sp>
        <p:nvSpPr>
          <p:cNvPr id="17" name="TextBox 16"/>
          <p:cNvSpPr txBox="1"/>
          <p:nvPr/>
        </p:nvSpPr>
        <p:spPr>
          <a:xfrm>
            <a:off x="6345070" y="6129300"/>
            <a:ext cx="2790310" cy="646331"/>
          </a:xfrm>
          <a:prstGeom prst="rect">
            <a:avLst/>
          </a:prstGeom>
        </p:spPr>
        <p:style>
          <a:lnRef idx="2">
            <a:schemeClr val="accent4"/>
          </a:lnRef>
          <a:fillRef idx="1">
            <a:schemeClr val="lt1"/>
          </a:fillRef>
          <a:effectRef idx="0">
            <a:schemeClr val="accent4"/>
          </a:effectRef>
          <a:fontRef idx="minor">
            <a:schemeClr val="dk1"/>
          </a:fontRef>
        </p:style>
        <p:txBody>
          <a:bodyPr wrap="square" rtlCol="0">
            <a:spAutoFit/>
          </a:bodyPr>
          <a:lstStyle/>
          <a:p>
            <a:r>
              <a:rPr lang="en-GB" sz="1200" dirty="0">
                <a:latin typeface="Calibri" panose="020F0502020204030204" pitchFamily="34" charset="0"/>
                <a:ea typeface="Verdana" panose="020B0604030504040204" pitchFamily="34" charset="0"/>
                <a:cs typeface="Calibri" panose="020F0502020204030204" pitchFamily="34" charset="0"/>
              </a:rPr>
              <a:t>Congratulations </a:t>
            </a:r>
            <a:r>
              <a:rPr lang="en-GB" sz="1200" dirty="0" smtClean="0">
                <a:latin typeface="Calibri" panose="020F0502020204030204" pitchFamily="34" charset="0"/>
                <a:ea typeface="Verdana" panose="020B0604030504040204" pitchFamily="34" charset="0"/>
                <a:cs typeface="Calibri" panose="020F0502020204030204" pitchFamily="34" charset="0"/>
              </a:rPr>
              <a:t>to </a:t>
            </a:r>
            <a:r>
              <a:rPr lang="en-GB" sz="1200" dirty="0">
                <a:latin typeface="Calibri" panose="020F0502020204030204" pitchFamily="34" charset="0"/>
                <a:ea typeface="Verdana" panose="020B0604030504040204" pitchFamily="34" charset="0"/>
                <a:cs typeface="Calibri" panose="020F0502020204030204" pitchFamily="34" charset="0"/>
              </a:rPr>
              <a:t>Giscard Matar</a:t>
            </a:r>
            <a:r>
              <a:rPr lang="en-GB" sz="1200" dirty="0" smtClean="0">
                <a:latin typeface="Calibri" panose="020F0502020204030204" pitchFamily="34" charset="0"/>
                <a:ea typeface="Verdana" panose="020B0604030504040204" pitchFamily="34" charset="0"/>
                <a:cs typeface="Calibri" panose="020F0502020204030204" pitchFamily="34" charset="0"/>
              </a:rPr>
              <a:t> and </a:t>
            </a:r>
            <a:r>
              <a:rPr lang="en-GB" sz="1200" dirty="0">
                <a:latin typeface="Calibri" panose="020F0502020204030204" pitchFamily="34" charset="0"/>
                <a:ea typeface="Verdana" panose="020B0604030504040204" pitchFamily="34" charset="0"/>
                <a:cs typeface="Calibri" panose="020F0502020204030204" pitchFamily="34" charset="0"/>
              </a:rPr>
              <a:t>Jaycinth Noronha</a:t>
            </a:r>
            <a:r>
              <a:rPr lang="en-GB" sz="1200" dirty="0" smtClean="0">
                <a:latin typeface="Calibri" panose="020F0502020204030204" pitchFamily="34" charset="0"/>
                <a:ea typeface="Verdana" panose="020B0604030504040204" pitchFamily="34" charset="0"/>
                <a:cs typeface="Calibri" panose="020F0502020204030204" pitchFamily="34" charset="0"/>
              </a:rPr>
              <a:t> for </a:t>
            </a:r>
            <a:r>
              <a:rPr lang="en-GB" sz="1200" dirty="0">
                <a:latin typeface="Calibri" panose="020F0502020204030204" pitchFamily="34" charset="0"/>
                <a:ea typeface="Verdana" panose="020B0604030504040204" pitchFamily="34" charset="0"/>
                <a:cs typeface="Calibri" panose="020F0502020204030204" pitchFamily="34" charset="0"/>
              </a:rPr>
              <a:t>graduating their Purser </a:t>
            </a:r>
            <a:r>
              <a:rPr lang="en-GB" sz="1200" dirty="0" smtClean="0">
                <a:latin typeface="Calibri" panose="020F0502020204030204" pitchFamily="34" charset="0"/>
                <a:ea typeface="Verdana" panose="020B0604030504040204" pitchFamily="34" charset="0"/>
                <a:cs typeface="Calibri" panose="020F0502020204030204" pitchFamily="34" charset="0"/>
              </a:rPr>
              <a:t>pool &amp; Cabin Supervisor </a:t>
            </a:r>
            <a:r>
              <a:rPr lang="en-GB" sz="1200" dirty="0">
                <a:latin typeface="Calibri" panose="020F0502020204030204" pitchFamily="34" charset="0"/>
                <a:ea typeface="Verdana" panose="020B0604030504040204" pitchFamily="34" charset="0"/>
                <a:cs typeface="Calibri" panose="020F0502020204030204" pitchFamily="34" charset="0"/>
              </a:rPr>
              <a:t>pool </a:t>
            </a:r>
            <a:r>
              <a:rPr lang="en-GB" sz="1200" dirty="0" smtClean="0">
                <a:latin typeface="Calibri" panose="020F0502020204030204" pitchFamily="34" charset="0"/>
                <a:ea typeface="Verdana" panose="020B0604030504040204" pitchFamily="34" charset="0"/>
                <a:cs typeface="Calibri" panose="020F0502020204030204" pitchFamily="34" charset="0"/>
              </a:rPr>
              <a:t>.</a:t>
            </a:r>
            <a:endParaRPr lang="en-GB" sz="1200" dirty="0">
              <a:latin typeface="Arial" panose="020B0604020202020204" pitchFamily="34" charset="0"/>
              <a:cs typeface="Arial" panose="020B0604020202020204" pitchFamily="34" charset="0"/>
            </a:endParaRPr>
          </a:p>
        </p:txBody>
      </p:sp>
      <p:pic>
        <p:nvPicPr>
          <p:cNvPr id="18" name="Picture 6"/>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1065" t="13932" b="27980"/>
          <a:stretch/>
        </p:blipFill>
        <p:spPr bwMode="auto">
          <a:xfrm>
            <a:off x="5472100" y="1313765"/>
            <a:ext cx="3256130" cy="143382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
        <p:nvSpPr>
          <p:cNvPr id="20" name="TextBox 19"/>
          <p:cNvSpPr txBox="1"/>
          <p:nvPr/>
        </p:nvSpPr>
        <p:spPr>
          <a:xfrm>
            <a:off x="5742130" y="3023955"/>
            <a:ext cx="2790310" cy="646331"/>
          </a:xfrm>
          <a:prstGeom prst="rect">
            <a:avLst/>
          </a:prstGeom>
        </p:spPr>
        <p:style>
          <a:lnRef idx="2">
            <a:schemeClr val="accent4"/>
          </a:lnRef>
          <a:fillRef idx="1">
            <a:schemeClr val="lt1"/>
          </a:fillRef>
          <a:effectRef idx="0">
            <a:schemeClr val="accent4"/>
          </a:effectRef>
          <a:fontRef idx="minor">
            <a:schemeClr val="dk1"/>
          </a:fontRef>
        </p:style>
        <p:txBody>
          <a:bodyPr wrap="square" rtlCol="0">
            <a:spAutoFit/>
          </a:bodyPr>
          <a:lstStyle/>
          <a:p>
            <a:r>
              <a:rPr lang="en-US" sz="1200" dirty="0">
                <a:solidFill>
                  <a:schemeClr val="tx1"/>
                </a:solidFill>
                <a:latin typeface="Calibri" panose="020F0502020204030204" pitchFamily="34" charset="0"/>
                <a:cs typeface="Calibri" panose="020F0502020204030204" pitchFamily="34" charset="0"/>
              </a:rPr>
              <a:t>Kim, Sharon, Meher, Kiran, Mazen, Karen, Simone, Nicola, Islay and Liz successfully completed and passed the Audit </a:t>
            </a:r>
            <a:r>
              <a:rPr lang="en-US" sz="1200" dirty="0" smtClean="0">
                <a:solidFill>
                  <a:schemeClr val="tx1"/>
                </a:solidFill>
                <a:latin typeface="Calibri" panose="020F0502020204030204" pitchFamily="34" charset="0"/>
                <a:cs typeface="Calibri" panose="020F0502020204030204" pitchFamily="34" charset="0"/>
              </a:rPr>
              <a:t>course.</a:t>
            </a:r>
            <a:endParaRPr lang="en-GB" sz="1200" dirty="0">
              <a:latin typeface="Arial" panose="020B0604020202020204" pitchFamily="34" charset="0"/>
              <a:cs typeface="Arial" panose="020B0604020202020204" pitchFamily="34" charset="0"/>
            </a:endParaRPr>
          </a:p>
        </p:txBody>
      </p:sp>
      <p:pic>
        <p:nvPicPr>
          <p:cNvPr id="19" name="Picture 18" descr="EK Logo Hi-Res-01">
            <a:hlinkClick r:id="rId9" action="ppaction://hlinksldjump"/>
          </p:cNvPr>
          <p:cNvPicPr>
            <a:picLocks noChangeAspect="1" noChangeArrowheads="1"/>
          </p:cNvPicPr>
          <p:nvPr/>
        </p:nvPicPr>
        <p:blipFill>
          <a:blip r:embed="rId10" cstate="screen">
            <a:extLst>
              <a:ext uri="{28A0092B-C50C-407E-A947-70E740481C1C}">
                <a14:useLocalDpi xmlns:a14="http://schemas.microsoft.com/office/drawing/2010/main"/>
              </a:ext>
            </a:extLst>
          </a:blip>
          <a:srcRect t="3986" b="3320"/>
          <a:stretch>
            <a:fillRect/>
          </a:stretch>
        </p:blipFill>
        <p:spPr bwMode="auto">
          <a:xfrm>
            <a:off x="8082390" y="0"/>
            <a:ext cx="857052" cy="1292841"/>
          </a:xfrm>
          <a:prstGeom prst="rect">
            <a:avLst/>
          </a:prstGeom>
          <a:noFill/>
          <a:ln>
            <a:noFill/>
          </a:ln>
          <a:effectLst/>
          <a:extLst>
            <a:ext uri="{909E8E84-426E-40DD-AFC4-6F175D3DCCD1}">
              <a14:hiddenFill xmlns:a14="http://schemas.microsoft.com/office/drawing/2010/main">
                <a:solidFill>
                  <a:srgbClr val="FFFFFE"/>
                </a:solidFill>
              </a14:hiddenFill>
            </a:ext>
            <a:ext uri="{91240B29-F687-4F45-9708-019B960494DF}">
              <a14:hiddenLine xmlns:a14="http://schemas.microsoft.com/office/drawing/2010/main" w="9525" algn="in">
                <a:solidFill>
                  <a:srgbClr val="212120"/>
                </a:solidFill>
                <a:miter lim="800000"/>
                <a:headEnd/>
                <a:tailEnd/>
              </a14:hiddenLine>
            </a:ext>
            <a:ext uri="{AF507438-7753-43E0-B8FC-AC1667EBCBE1}">
              <a14:hiddenEffects xmlns:a14="http://schemas.microsoft.com/office/drawing/2010/main">
                <a:effectLst>
                  <a:outerShdw dist="35921" dir="2700000" algn="ctr" rotWithShape="0">
                    <a:srgbClr val="DCD6D4"/>
                  </a:outerShdw>
                </a:effectLst>
              </a14:hiddenEffects>
            </a:ext>
          </a:extLst>
        </p:spPr>
      </p:pic>
    </p:spTree>
    <p:extLst>
      <p:ext uri="{BB962C8B-B14F-4D97-AF65-F5344CB8AC3E}">
        <p14:creationId xmlns:p14="http://schemas.microsoft.com/office/powerpoint/2010/main" val="2338917458"/>
      </p:ext>
    </p:extLst>
  </p:cSld>
  <p:clrMapOvr>
    <a:masterClrMapping/>
  </p:clrMapOvr>
  <p:transition spd="slow" advClick="0">
    <p:strips/>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5400000">
            <a:off x="125120" y="4770535"/>
            <a:ext cx="2025225" cy="159240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pic>
        <p:nvPicPr>
          <p:cNvPr id="24" name="Picture 6"/>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0091" t="536" r="26021" b="22616"/>
          <a:stretch/>
        </p:blipFill>
        <p:spPr bwMode="auto">
          <a:xfrm>
            <a:off x="2501770" y="4014065"/>
            <a:ext cx="1759835" cy="167395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
        <p:nvSpPr>
          <p:cNvPr id="5" name="Rectangle 4"/>
          <p:cNvSpPr/>
          <p:nvPr/>
        </p:nvSpPr>
        <p:spPr>
          <a:xfrm>
            <a:off x="0" y="458670"/>
            <a:ext cx="9144000" cy="630070"/>
          </a:xfrm>
          <a:prstGeom prst="rect">
            <a:avLst/>
          </a:prstGeom>
          <a:solidFill>
            <a:schemeClr val="tx2">
              <a:lumMod val="60000"/>
              <a:lumOff val="40000"/>
              <a:alpha val="46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2" name="TextBox 1"/>
          <p:cNvSpPr txBox="1"/>
          <p:nvPr/>
        </p:nvSpPr>
        <p:spPr>
          <a:xfrm>
            <a:off x="251520" y="458670"/>
            <a:ext cx="6660740" cy="646331"/>
          </a:xfrm>
          <a:prstGeom prst="rect">
            <a:avLst/>
          </a:prstGeom>
          <a:noFill/>
        </p:spPr>
        <p:txBody>
          <a:bodyPr wrap="square" rtlCol="0">
            <a:spAutoFit/>
          </a:bodyPr>
          <a:lstStyle/>
          <a:p>
            <a:r>
              <a:rPr lang="en-GB" sz="3600"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Highlights of April 2015</a:t>
            </a:r>
            <a:endParaRPr lang="en-GB" sz="36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3" name="TextBox 2"/>
          <p:cNvSpPr txBox="1"/>
          <p:nvPr/>
        </p:nvSpPr>
        <p:spPr>
          <a:xfrm>
            <a:off x="206515" y="3474005"/>
            <a:ext cx="2115235" cy="830997"/>
          </a:xfrm>
          <a:prstGeom prst="rect">
            <a:avLst/>
          </a:prstGeom>
        </p:spPr>
        <p:style>
          <a:lnRef idx="2">
            <a:schemeClr val="accent4"/>
          </a:lnRef>
          <a:fillRef idx="1">
            <a:schemeClr val="lt1"/>
          </a:fillRef>
          <a:effectRef idx="0">
            <a:schemeClr val="accent4"/>
          </a:effectRef>
          <a:fontRef idx="minor">
            <a:schemeClr val="dk1"/>
          </a:fontRef>
        </p:style>
        <p:txBody>
          <a:bodyPr wrap="square" rtlCol="0">
            <a:spAutoFit/>
          </a:bodyPr>
          <a:lstStyle/>
          <a:p>
            <a:pPr algn="ctr"/>
            <a:r>
              <a:rPr lang="en-GB" sz="1200" dirty="0">
                <a:latin typeface="Calibri" panose="020F0502020204030204" pitchFamily="34" charset="0"/>
                <a:cs typeface="Calibri" panose="020F0502020204030204" pitchFamily="34" charset="0"/>
              </a:rPr>
              <a:t>We are delighted to share that Sonia and Fabio are the proud parents of a beautiful baby boy named </a:t>
            </a:r>
            <a:r>
              <a:rPr lang="en-GB" sz="1200" dirty="0" smtClean="0">
                <a:latin typeface="Calibri" panose="020F0502020204030204" pitchFamily="34" charset="0"/>
                <a:cs typeface="Calibri" panose="020F0502020204030204" pitchFamily="34" charset="0"/>
              </a:rPr>
              <a:t>Diego </a:t>
            </a:r>
            <a:r>
              <a:rPr lang="en-GB" sz="1200" dirty="0">
                <a:latin typeface="Calibri" panose="020F0502020204030204" pitchFamily="34" charset="0"/>
                <a:cs typeface="Calibri" panose="020F0502020204030204" pitchFamily="34" charset="0"/>
              </a:rPr>
              <a:t>Lombardi </a:t>
            </a:r>
          </a:p>
        </p:txBody>
      </p:sp>
      <p:sp>
        <p:nvSpPr>
          <p:cNvPr id="4" name="Rectangle 3"/>
          <p:cNvSpPr/>
          <p:nvPr/>
        </p:nvSpPr>
        <p:spPr>
          <a:xfrm>
            <a:off x="1016605" y="6264315"/>
            <a:ext cx="1980220" cy="461665"/>
          </a:xfrm>
          <a:prstGeom prst="rect">
            <a:avLst/>
          </a:prstGeom>
        </p:spPr>
        <p:style>
          <a:lnRef idx="2">
            <a:schemeClr val="accent4"/>
          </a:lnRef>
          <a:fillRef idx="1">
            <a:schemeClr val="lt1"/>
          </a:fillRef>
          <a:effectRef idx="0">
            <a:schemeClr val="accent4"/>
          </a:effectRef>
          <a:fontRef idx="minor">
            <a:schemeClr val="dk1"/>
          </a:fontRef>
        </p:style>
        <p:txBody>
          <a:bodyPr wrap="square" rtlCol="0">
            <a:spAutoFit/>
          </a:bodyPr>
          <a:lstStyle/>
          <a:p>
            <a:r>
              <a:rPr lang="en-GB" sz="1200" dirty="0">
                <a:latin typeface="Calibri" panose="020F0502020204030204" pitchFamily="34" charset="0"/>
                <a:cs typeface="Calibri" panose="020F0502020204030204" pitchFamily="34" charset="0"/>
              </a:rPr>
              <a:t>Congratulations to Ashwini for her Purser </a:t>
            </a:r>
            <a:r>
              <a:rPr lang="en-GB" sz="1200" dirty="0" smtClean="0">
                <a:latin typeface="Calibri" panose="020F0502020204030204" pitchFamily="34" charset="0"/>
                <a:cs typeface="Calibri" panose="020F0502020204030204" pitchFamily="34" charset="0"/>
              </a:rPr>
              <a:t>Graduation.</a:t>
            </a:r>
            <a:endParaRPr lang="en-GB" sz="1200" dirty="0">
              <a:latin typeface="Arial" panose="020B0604020202020204" pitchFamily="34" charset="0"/>
              <a:cs typeface="Arial" panose="020B0604020202020204" pitchFamily="34" charset="0"/>
            </a:endParaRPr>
          </a:p>
        </p:txBody>
      </p:sp>
      <p:sp>
        <p:nvSpPr>
          <p:cNvPr id="16" name="TextBox 15"/>
          <p:cNvSpPr txBox="1"/>
          <p:nvPr/>
        </p:nvSpPr>
        <p:spPr>
          <a:xfrm>
            <a:off x="2096725" y="5769260"/>
            <a:ext cx="2025225" cy="461665"/>
          </a:xfrm>
          <a:prstGeom prst="rect">
            <a:avLst/>
          </a:prstGeom>
        </p:spPr>
        <p:style>
          <a:lnRef idx="2">
            <a:schemeClr val="accent4"/>
          </a:lnRef>
          <a:fillRef idx="1">
            <a:schemeClr val="lt1"/>
          </a:fillRef>
          <a:effectRef idx="0">
            <a:schemeClr val="accent4"/>
          </a:effectRef>
          <a:fontRef idx="minor">
            <a:schemeClr val="dk1"/>
          </a:fontRef>
        </p:style>
        <p:txBody>
          <a:bodyPr wrap="square" rtlCol="0">
            <a:spAutoFit/>
          </a:bodyPr>
          <a:lstStyle/>
          <a:p>
            <a:r>
              <a:rPr lang="en-GB" sz="1200" dirty="0">
                <a:latin typeface="Calibri" panose="020F0502020204030204" pitchFamily="34" charset="0"/>
                <a:ea typeface="Verdana" panose="020B0604030504040204" pitchFamily="34" charset="0"/>
                <a:cs typeface="Calibri" panose="020F0502020204030204" pitchFamily="34" charset="0"/>
              </a:rPr>
              <a:t>Congratulations </a:t>
            </a:r>
            <a:r>
              <a:rPr lang="en-GB" sz="1200" dirty="0" smtClean="0">
                <a:latin typeface="Calibri" panose="020F0502020204030204" pitchFamily="34" charset="0"/>
                <a:ea typeface="Verdana" panose="020B0604030504040204" pitchFamily="34" charset="0"/>
                <a:cs typeface="Calibri" panose="020F0502020204030204" pitchFamily="34" charset="0"/>
              </a:rPr>
              <a:t>to Roland on graduating his Purser pool.</a:t>
            </a:r>
            <a:endParaRPr lang="en-GB" sz="1200" dirty="0">
              <a:latin typeface="Arial" panose="020B0604020202020204" pitchFamily="34" charset="0"/>
              <a:cs typeface="Arial" panose="020B0604020202020204" pitchFamily="34" charset="0"/>
            </a:endParaRPr>
          </a:p>
        </p:txBody>
      </p:sp>
      <p:sp>
        <p:nvSpPr>
          <p:cNvPr id="20" name="TextBox 19"/>
          <p:cNvSpPr txBox="1"/>
          <p:nvPr/>
        </p:nvSpPr>
        <p:spPr>
          <a:xfrm>
            <a:off x="6822250" y="3789040"/>
            <a:ext cx="2025225" cy="646331"/>
          </a:xfrm>
          <a:prstGeom prst="rect">
            <a:avLst/>
          </a:prstGeom>
        </p:spPr>
        <p:style>
          <a:lnRef idx="2">
            <a:schemeClr val="accent4"/>
          </a:lnRef>
          <a:fillRef idx="1">
            <a:schemeClr val="lt1"/>
          </a:fillRef>
          <a:effectRef idx="0">
            <a:schemeClr val="accent4"/>
          </a:effectRef>
          <a:fontRef idx="minor">
            <a:schemeClr val="dk1"/>
          </a:fontRef>
        </p:style>
        <p:txBody>
          <a:bodyPr wrap="square" rtlCol="0">
            <a:spAutoFit/>
          </a:bodyPr>
          <a:lstStyle/>
          <a:p>
            <a:r>
              <a:rPr lang="en-GB" sz="1200" dirty="0" smtClean="0">
                <a:latin typeface="Calibri" panose="020F0502020204030204" pitchFamily="34" charset="0"/>
                <a:cs typeface="Calibri" panose="020F0502020204030204" pitchFamily="34" charset="0"/>
              </a:rPr>
              <a:t>Jennie and </a:t>
            </a:r>
            <a:r>
              <a:rPr lang="en-GB" sz="1200" dirty="0">
                <a:latin typeface="Calibri" panose="020F0502020204030204" pitchFamily="34" charset="0"/>
                <a:cs typeface="Calibri" panose="020F0502020204030204" pitchFamily="34" charset="0"/>
              </a:rPr>
              <a:t>Ela's last day in training before going on maternity leave.</a:t>
            </a:r>
            <a:endParaRPr lang="en-GB" sz="1200" dirty="0">
              <a:latin typeface="Arial" panose="020B0604020202020204" pitchFamily="34" charset="0"/>
              <a:cs typeface="Arial" panose="020B0604020202020204" pitchFamily="34" charset="0"/>
            </a:endParaRPr>
          </a:p>
        </p:txBody>
      </p:sp>
      <p:pic>
        <p:nvPicPr>
          <p:cNvPr id="2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6515" y="1448780"/>
            <a:ext cx="2040162" cy="185668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pic>
        <p:nvPicPr>
          <p:cNvPr id="22" name="Picture 2"/>
          <p:cNvPicPr>
            <a:picLocks noChangeAspect="1" noChangeArrowheads="1"/>
          </p:cNvPicPr>
          <p:nvPr/>
        </p:nvPicPr>
        <p:blipFill rotWithShape="1">
          <a:blip r:embed="rId5">
            <a:extLst>
              <a:ext uri="{28A0092B-C50C-407E-A947-70E740481C1C}">
                <a14:useLocalDpi xmlns:a14="http://schemas.microsoft.com/office/drawing/2010/main" val="0"/>
              </a:ext>
            </a:extLst>
          </a:blip>
          <a:srcRect b="25807"/>
          <a:stretch/>
        </p:blipFill>
        <p:spPr bwMode="auto">
          <a:xfrm>
            <a:off x="7182290" y="4464115"/>
            <a:ext cx="1668245" cy="205236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pic>
        <p:nvPicPr>
          <p:cNvPr id="23" name="Picture 3"/>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867255" y="1178750"/>
            <a:ext cx="1829338" cy="243911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pic>
        <p:nvPicPr>
          <p:cNvPr id="27" name="Picture 9"/>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0778" t="25152" r="12075" b="10701"/>
          <a:stretch/>
        </p:blipFill>
        <p:spPr bwMode="auto">
          <a:xfrm>
            <a:off x="2951820" y="1223755"/>
            <a:ext cx="3077843" cy="220524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
        <p:nvSpPr>
          <p:cNvPr id="28" name="TextBox 27"/>
          <p:cNvSpPr txBox="1"/>
          <p:nvPr/>
        </p:nvSpPr>
        <p:spPr>
          <a:xfrm>
            <a:off x="2906815" y="3564015"/>
            <a:ext cx="3240361" cy="276999"/>
          </a:xfrm>
          <a:prstGeom prst="rect">
            <a:avLst/>
          </a:prstGeom>
        </p:spPr>
        <p:style>
          <a:lnRef idx="2">
            <a:schemeClr val="accent4"/>
          </a:lnRef>
          <a:fillRef idx="1">
            <a:schemeClr val="lt1"/>
          </a:fillRef>
          <a:effectRef idx="0">
            <a:schemeClr val="accent4"/>
          </a:effectRef>
          <a:fontRef idx="minor">
            <a:schemeClr val="dk1"/>
          </a:fontRef>
        </p:style>
        <p:txBody>
          <a:bodyPr wrap="square" rtlCol="0">
            <a:spAutoFit/>
          </a:bodyPr>
          <a:lstStyle/>
          <a:p>
            <a:r>
              <a:rPr lang="en-GB" sz="1200" dirty="0">
                <a:latin typeface="Calibri" panose="020F0502020204030204" pitchFamily="34" charset="0"/>
                <a:cs typeface="Calibri" panose="020F0502020204030204" pitchFamily="34" charset="0"/>
              </a:rPr>
              <a:t>Zeina celebrated her </a:t>
            </a:r>
            <a:r>
              <a:rPr lang="en-GB" sz="1200" dirty="0" smtClean="0">
                <a:latin typeface="Calibri" panose="020F0502020204030204" pitchFamily="34" charset="0"/>
                <a:cs typeface="Calibri" panose="020F0502020204030204" pitchFamily="34" charset="0"/>
              </a:rPr>
              <a:t>20 </a:t>
            </a:r>
            <a:r>
              <a:rPr lang="en-GB" sz="1200" dirty="0">
                <a:latin typeface="Calibri" panose="020F0502020204030204" pitchFamily="34" charset="0"/>
                <a:cs typeface="Calibri" panose="020F0502020204030204" pitchFamily="34" charset="0"/>
              </a:rPr>
              <a:t>years in </a:t>
            </a:r>
            <a:r>
              <a:rPr lang="en-GB" sz="1200" dirty="0" smtClean="0">
                <a:latin typeface="Calibri" panose="020F0502020204030204" pitchFamily="34" charset="0"/>
                <a:cs typeface="Calibri" panose="020F0502020204030204" pitchFamily="34" charset="0"/>
              </a:rPr>
              <a:t>Emirates Airlines</a:t>
            </a:r>
            <a:endParaRPr lang="en-GB" sz="1200" dirty="0">
              <a:latin typeface="Calibri" panose="020F0502020204030204" pitchFamily="34" charset="0"/>
              <a:cs typeface="Calibri" panose="020F0502020204030204" pitchFamily="34" charset="0"/>
            </a:endParaRPr>
          </a:p>
        </p:txBody>
      </p:sp>
      <p:pic>
        <p:nvPicPr>
          <p:cNvPr id="29" name="Picture 2"/>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481990" y="3969060"/>
            <a:ext cx="1624091" cy="216545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
        <p:nvSpPr>
          <p:cNvPr id="10" name="TextBox 9"/>
          <p:cNvSpPr txBox="1"/>
          <p:nvPr/>
        </p:nvSpPr>
        <p:spPr>
          <a:xfrm>
            <a:off x="6507215" y="6084295"/>
            <a:ext cx="2520280" cy="646331"/>
          </a:xfrm>
          <a:prstGeom prst="rect">
            <a:avLst/>
          </a:prstGeom>
        </p:spPr>
        <p:style>
          <a:lnRef idx="2">
            <a:schemeClr val="accent4"/>
          </a:lnRef>
          <a:fillRef idx="1">
            <a:schemeClr val="lt1"/>
          </a:fillRef>
          <a:effectRef idx="0">
            <a:schemeClr val="accent4"/>
          </a:effectRef>
          <a:fontRef idx="minor">
            <a:schemeClr val="dk1"/>
          </a:fontRef>
        </p:style>
        <p:txBody>
          <a:bodyPr wrap="square" rtlCol="0">
            <a:spAutoFit/>
          </a:bodyPr>
          <a:lstStyle/>
          <a:p>
            <a:r>
              <a:rPr lang="en-GB" sz="1200" dirty="0">
                <a:latin typeface="Calibri" panose="020F0502020204030204" pitchFamily="34" charset="0"/>
                <a:cs typeface="Calibri" panose="020F0502020204030204" pitchFamily="34" charset="0"/>
              </a:rPr>
              <a:t>Congratulations to Ana and Dragan on the safe and happy arrival of their </a:t>
            </a:r>
            <a:r>
              <a:rPr lang="en-GB" sz="1200" dirty="0" smtClean="0">
                <a:latin typeface="Calibri" panose="020F0502020204030204" pitchFamily="34" charset="0"/>
                <a:cs typeface="Calibri" panose="020F0502020204030204" pitchFamily="34" charset="0"/>
              </a:rPr>
              <a:t>newest </a:t>
            </a:r>
            <a:r>
              <a:rPr lang="en-GB" sz="1200" dirty="0">
                <a:latin typeface="Calibri" panose="020F0502020204030204" pitchFamily="34" charset="0"/>
                <a:cs typeface="Calibri" panose="020F0502020204030204" pitchFamily="34" charset="0"/>
              </a:rPr>
              <a:t>family member, </a:t>
            </a:r>
            <a:r>
              <a:rPr lang="en-GB" sz="1200" dirty="0" smtClean="0">
                <a:latin typeface="Calibri" panose="020F0502020204030204" pitchFamily="34" charset="0"/>
                <a:cs typeface="Calibri" panose="020F0502020204030204" pitchFamily="34" charset="0"/>
              </a:rPr>
              <a:t>Nina.</a:t>
            </a:r>
            <a:endParaRPr lang="en-GB" sz="1200" dirty="0">
              <a:latin typeface="Calibri" panose="020F0502020204030204" pitchFamily="34" charset="0"/>
              <a:cs typeface="Calibri" panose="020F0502020204030204" pitchFamily="34" charset="0"/>
            </a:endParaRPr>
          </a:p>
        </p:txBody>
      </p:sp>
      <p:sp>
        <p:nvSpPr>
          <p:cNvPr id="30" name="TextBox 29"/>
          <p:cNvSpPr txBox="1"/>
          <p:nvPr/>
        </p:nvSpPr>
        <p:spPr>
          <a:xfrm>
            <a:off x="4346975" y="6264315"/>
            <a:ext cx="2025225" cy="461665"/>
          </a:xfrm>
          <a:prstGeom prst="rect">
            <a:avLst/>
          </a:prstGeom>
        </p:spPr>
        <p:style>
          <a:lnRef idx="2">
            <a:schemeClr val="accent4"/>
          </a:lnRef>
          <a:fillRef idx="1">
            <a:schemeClr val="lt1"/>
          </a:fillRef>
          <a:effectRef idx="0">
            <a:schemeClr val="accent4"/>
          </a:effectRef>
          <a:fontRef idx="minor">
            <a:schemeClr val="dk1"/>
          </a:fontRef>
        </p:style>
        <p:txBody>
          <a:bodyPr wrap="square" rtlCol="0">
            <a:spAutoFit/>
          </a:bodyPr>
          <a:lstStyle/>
          <a:p>
            <a:r>
              <a:rPr lang="en-US" sz="1200" dirty="0">
                <a:latin typeface="Calibri" panose="020F0502020204030204" pitchFamily="34" charset="0"/>
                <a:cs typeface="Calibri" panose="020F0502020204030204" pitchFamily="34" charset="0"/>
              </a:rPr>
              <a:t>Evelyn won the ‘Best Dressed Lady – Runner up’. </a:t>
            </a:r>
          </a:p>
        </p:txBody>
      </p:sp>
      <p:pic>
        <p:nvPicPr>
          <p:cNvPr id="18" name="Picture 17" descr="EK Logo Hi-Res-01">
            <a:hlinkClick r:id="rId9" action="ppaction://hlinksldjump"/>
          </p:cNvPr>
          <p:cNvPicPr>
            <a:picLocks noChangeAspect="1" noChangeArrowheads="1"/>
          </p:cNvPicPr>
          <p:nvPr/>
        </p:nvPicPr>
        <p:blipFill>
          <a:blip r:embed="rId10" cstate="screen">
            <a:extLst>
              <a:ext uri="{28A0092B-C50C-407E-A947-70E740481C1C}">
                <a14:useLocalDpi xmlns:a14="http://schemas.microsoft.com/office/drawing/2010/main"/>
              </a:ext>
            </a:extLst>
          </a:blip>
          <a:srcRect t="3986" b="3320"/>
          <a:stretch>
            <a:fillRect/>
          </a:stretch>
        </p:blipFill>
        <p:spPr bwMode="auto">
          <a:xfrm>
            <a:off x="8082390" y="0"/>
            <a:ext cx="857052" cy="1292841"/>
          </a:xfrm>
          <a:prstGeom prst="rect">
            <a:avLst/>
          </a:prstGeom>
          <a:noFill/>
          <a:ln>
            <a:noFill/>
          </a:ln>
          <a:effectLst/>
          <a:extLst>
            <a:ext uri="{909E8E84-426E-40DD-AFC4-6F175D3DCCD1}">
              <a14:hiddenFill xmlns:a14="http://schemas.microsoft.com/office/drawing/2010/main">
                <a:solidFill>
                  <a:srgbClr val="FFFFFE"/>
                </a:solidFill>
              </a14:hiddenFill>
            </a:ext>
            <a:ext uri="{91240B29-F687-4F45-9708-019B960494DF}">
              <a14:hiddenLine xmlns:a14="http://schemas.microsoft.com/office/drawing/2010/main" w="9525" algn="in">
                <a:solidFill>
                  <a:srgbClr val="212120"/>
                </a:solidFill>
                <a:miter lim="800000"/>
                <a:headEnd/>
                <a:tailEnd/>
              </a14:hiddenLine>
            </a:ext>
            <a:ext uri="{AF507438-7753-43E0-B8FC-AC1667EBCBE1}">
              <a14:hiddenEffects xmlns:a14="http://schemas.microsoft.com/office/drawing/2010/main">
                <a:effectLst>
                  <a:outerShdw dist="35921" dir="2700000" algn="ctr" rotWithShape="0">
                    <a:srgbClr val="DCD6D4"/>
                  </a:outerShdw>
                </a:effectLst>
              </a14:hiddenEffects>
            </a:ext>
          </a:extLst>
        </p:spPr>
      </p:pic>
    </p:spTree>
    <p:extLst>
      <p:ext uri="{BB962C8B-B14F-4D97-AF65-F5344CB8AC3E}">
        <p14:creationId xmlns:p14="http://schemas.microsoft.com/office/powerpoint/2010/main" val="2786616798"/>
      </p:ext>
    </p:extLst>
  </p:cSld>
  <p:clrMapOvr>
    <a:masterClrMapping/>
  </p:clrMapOvr>
  <p:transition spd="slow" advClick="0">
    <p:strips/>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458670"/>
            <a:ext cx="9144000" cy="630070"/>
          </a:xfrm>
          <a:prstGeom prst="rect">
            <a:avLst/>
          </a:prstGeom>
          <a:solidFill>
            <a:schemeClr val="tx2">
              <a:lumMod val="60000"/>
              <a:lumOff val="40000"/>
              <a:alpha val="46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2" name="TextBox 1"/>
          <p:cNvSpPr txBox="1"/>
          <p:nvPr/>
        </p:nvSpPr>
        <p:spPr>
          <a:xfrm>
            <a:off x="251520" y="458670"/>
            <a:ext cx="6660740" cy="646331"/>
          </a:xfrm>
          <a:prstGeom prst="rect">
            <a:avLst/>
          </a:prstGeom>
          <a:noFill/>
        </p:spPr>
        <p:txBody>
          <a:bodyPr wrap="square" rtlCol="0">
            <a:spAutoFit/>
          </a:bodyPr>
          <a:lstStyle/>
          <a:p>
            <a:r>
              <a:rPr lang="en-GB" sz="3600"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Highlights of May 2015</a:t>
            </a:r>
            <a:endParaRPr lang="en-GB" sz="36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3" name="TextBox 2"/>
          <p:cNvSpPr txBox="1"/>
          <p:nvPr/>
        </p:nvSpPr>
        <p:spPr>
          <a:xfrm>
            <a:off x="2501770" y="1313765"/>
            <a:ext cx="2115235" cy="677108"/>
          </a:xfrm>
          <a:prstGeom prst="rect">
            <a:avLst/>
          </a:prstGeom>
        </p:spPr>
        <p:style>
          <a:lnRef idx="2">
            <a:schemeClr val="accent4"/>
          </a:lnRef>
          <a:fillRef idx="1">
            <a:schemeClr val="lt1"/>
          </a:fillRef>
          <a:effectRef idx="0">
            <a:schemeClr val="accent4"/>
          </a:effectRef>
          <a:fontRef idx="minor">
            <a:schemeClr val="dk1"/>
          </a:fontRef>
        </p:style>
        <p:txBody>
          <a:bodyPr wrap="square" rtlCol="0">
            <a:spAutoFit/>
          </a:bodyPr>
          <a:lstStyle/>
          <a:p>
            <a:pPr algn="ctr"/>
            <a:r>
              <a:rPr lang="en-GB" sz="1200" dirty="0">
                <a:latin typeface="Calibri" panose="020F0502020204030204" pitchFamily="34" charset="0"/>
                <a:cs typeface="Calibri" panose="020F0502020204030204" pitchFamily="34" charset="0"/>
              </a:rPr>
              <a:t>Rachel Soriano and Steven are now the proud parents of a Baby boy, </a:t>
            </a:r>
            <a:r>
              <a:rPr lang="en-GB" sz="1400" dirty="0" smtClean="0">
                <a:latin typeface="Calibri" panose="020F0502020204030204" pitchFamily="34" charset="0"/>
                <a:cs typeface="Calibri" panose="020F0502020204030204" pitchFamily="34" charset="0"/>
              </a:rPr>
              <a:t>Connor </a:t>
            </a:r>
            <a:endParaRPr lang="en-GB" sz="1200" dirty="0">
              <a:latin typeface="Calibri" panose="020F0502020204030204" pitchFamily="34" charset="0"/>
              <a:cs typeface="Calibri" panose="020F0502020204030204" pitchFamily="34" charset="0"/>
            </a:endParaRPr>
          </a:p>
        </p:txBody>
      </p:sp>
      <p:sp>
        <p:nvSpPr>
          <p:cNvPr id="20" name="TextBox 19"/>
          <p:cNvSpPr txBox="1"/>
          <p:nvPr/>
        </p:nvSpPr>
        <p:spPr>
          <a:xfrm>
            <a:off x="6507215" y="5769260"/>
            <a:ext cx="1620180" cy="646331"/>
          </a:xfrm>
          <a:prstGeom prst="rect">
            <a:avLst/>
          </a:prstGeom>
        </p:spPr>
        <p:style>
          <a:lnRef idx="2">
            <a:schemeClr val="accent4"/>
          </a:lnRef>
          <a:fillRef idx="1">
            <a:schemeClr val="lt1"/>
          </a:fillRef>
          <a:effectRef idx="0">
            <a:schemeClr val="accent4"/>
          </a:effectRef>
          <a:fontRef idx="minor">
            <a:schemeClr val="dk1"/>
          </a:fontRef>
        </p:style>
        <p:txBody>
          <a:bodyPr wrap="square" rtlCol="0">
            <a:spAutoFit/>
          </a:bodyPr>
          <a:lstStyle/>
          <a:p>
            <a:r>
              <a:rPr lang="en-GB" sz="1200" dirty="0">
                <a:latin typeface="Calibri" panose="020F0502020204030204" pitchFamily="34" charset="0"/>
                <a:cs typeface="Calibri" panose="020F0502020204030204" pitchFamily="34" charset="0"/>
              </a:rPr>
              <a:t>Congratulations to </a:t>
            </a:r>
            <a:r>
              <a:rPr lang="en-GB" sz="1200" dirty="0" smtClean="0">
                <a:latin typeface="Calibri" panose="020F0502020204030204" pitchFamily="34" charset="0"/>
                <a:cs typeface="Calibri" panose="020F0502020204030204" pitchFamily="34" charset="0"/>
              </a:rPr>
              <a:t>Katie Giddy </a:t>
            </a:r>
            <a:r>
              <a:rPr lang="en-GB" sz="1200" dirty="0">
                <a:latin typeface="Calibri" panose="020F0502020204030204" pitchFamily="34" charset="0"/>
                <a:cs typeface="Calibri" panose="020F0502020204030204" pitchFamily="34" charset="0"/>
              </a:rPr>
              <a:t>for her Purser Graduation.</a:t>
            </a:r>
            <a:endParaRPr lang="en-GB" sz="1200" dirty="0">
              <a:latin typeface="Arial" panose="020B0604020202020204" pitchFamily="34" charset="0"/>
              <a:cs typeface="Arial" panose="020B0604020202020204" pitchFamily="34" charset="0"/>
            </a:endParaRPr>
          </a:p>
        </p:txBody>
      </p:sp>
      <p:sp>
        <p:nvSpPr>
          <p:cNvPr id="28" name="TextBox 27"/>
          <p:cNvSpPr txBox="1"/>
          <p:nvPr/>
        </p:nvSpPr>
        <p:spPr>
          <a:xfrm>
            <a:off x="3221850" y="5724255"/>
            <a:ext cx="1755194" cy="830997"/>
          </a:xfrm>
          <a:prstGeom prst="rect">
            <a:avLst/>
          </a:prstGeom>
        </p:spPr>
        <p:style>
          <a:lnRef idx="2">
            <a:schemeClr val="accent4"/>
          </a:lnRef>
          <a:fillRef idx="1">
            <a:schemeClr val="lt1"/>
          </a:fillRef>
          <a:effectRef idx="0">
            <a:schemeClr val="accent4"/>
          </a:effectRef>
          <a:fontRef idx="minor">
            <a:schemeClr val="dk1"/>
          </a:fontRef>
        </p:style>
        <p:txBody>
          <a:bodyPr wrap="square" rtlCol="0">
            <a:spAutoFit/>
          </a:bodyPr>
          <a:lstStyle/>
          <a:p>
            <a:r>
              <a:rPr lang="en-GB" sz="1200" dirty="0">
                <a:latin typeface="Calibri" panose="020F0502020204030204" pitchFamily="34" charset="0"/>
                <a:cs typeface="Calibri" panose="020F0502020204030204" pitchFamily="34" charset="0"/>
              </a:rPr>
              <a:t>Omita, Zara and Giscard who were interviewed for the Wine documentary video</a:t>
            </a:r>
          </a:p>
        </p:txBody>
      </p:sp>
      <p:pic>
        <p:nvPicPr>
          <p:cNvPr id="18"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59"/>
          <a:stretch/>
        </p:blipFill>
        <p:spPr bwMode="auto">
          <a:xfrm>
            <a:off x="296525" y="1358770"/>
            <a:ext cx="2033845" cy="202859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pic>
        <p:nvPicPr>
          <p:cNvPr id="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1530" y="4014065"/>
            <a:ext cx="2715285" cy="251914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pic>
        <p:nvPicPr>
          <p:cNvPr id="512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07115" y="1358770"/>
            <a:ext cx="3150350" cy="419863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356865" y="2258870"/>
            <a:ext cx="1700619" cy="226749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1" name="TextBox 10"/>
          <p:cNvSpPr txBox="1"/>
          <p:nvPr/>
        </p:nvSpPr>
        <p:spPr>
          <a:xfrm>
            <a:off x="3446875" y="4689140"/>
            <a:ext cx="1530170" cy="646331"/>
          </a:xfrm>
          <a:prstGeom prst="rect">
            <a:avLst/>
          </a:prstGeom>
        </p:spPr>
        <p:style>
          <a:lnRef idx="2">
            <a:schemeClr val="accent4"/>
          </a:lnRef>
          <a:fillRef idx="1">
            <a:schemeClr val="lt1"/>
          </a:fillRef>
          <a:effectRef idx="0">
            <a:schemeClr val="accent4"/>
          </a:effectRef>
          <a:fontRef idx="minor">
            <a:schemeClr val="dk1"/>
          </a:fontRef>
        </p:style>
        <p:txBody>
          <a:bodyPr wrap="square" rtlCol="0">
            <a:spAutoFit/>
          </a:bodyPr>
          <a:lstStyle/>
          <a:p>
            <a:r>
              <a:rPr lang="en-GB" sz="1200" dirty="0">
                <a:latin typeface="Calibri" panose="020F0502020204030204" pitchFamily="34" charset="0"/>
                <a:cs typeface="Calibri" panose="020F0502020204030204" pitchFamily="34" charset="0"/>
              </a:rPr>
              <a:t>Zaharina Butzova</a:t>
            </a:r>
          </a:p>
          <a:p>
            <a:r>
              <a:rPr lang="en-GB" sz="1200" dirty="0">
                <a:latin typeface="Calibri" panose="020F0502020204030204" pitchFamily="34" charset="0"/>
                <a:cs typeface="Calibri" panose="020F0502020204030204" pitchFamily="34" charset="0"/>
              </a:rPr>
              <a:t>Delivered her baby </a:t>
            </a:r>
            <a:r>
              <a:rPr lang="en-GB" sz="1200" dirty="0" smtClean="0">
                <a:latin typeface="Calibri" panose="020F0502020204030204" pitchFamily="34" charset="0"/>
                <a:cs typeface="Calibri" panose="020F0502020204030204" pitchFamily="34" charset="0"/>
              </a:rPr>
              <a:t>girl </a:t>
            </a:r>
            <a:r>
              <a:rPr lang="en-GB" sz="1200" dirty="0" err="1" smtClean="0">
                <a:latin typeface="Calibri" panose="020F0502020204030204" pitchFamily="34" charset="0"/>
                <a:cs typeface="Calibri" panose="020F0502020204030204" pitchFamily="34" charset="0"/>
              </a:rPr>
              <a:t>Matea</a:t>
            </a:r>
            <a:endParaRPr lang="en-GB" sz="1200" dirty="0">
              <a:latin typeface="Calibri" panose="020F0502020204030204" pitchFamily="34" charset="0"/>
              <a:cs typeface="Calibri" panose="020F0502020204030204" pitchFamily="34" charset="0"/>
            </a:endParaRPr>
          </a:p>
        </p:txBody>
      </p:sp>
      <p:pic>
        <p:nvPicPr>
          <p:cNvPr id="12" name="Picture 11" descr="EK Logo Hi-Res-01">
            <a:hlinkClick r:id="rId6" action="ppaction://hlinksldjump"/>
          </p:cNvPr>
          <p:cNvPicPr>
            <a:picLocks noChangeAspect="1" noChangeArrowheads="1"/>
          </p:cNvPicPr>
          <p:nvPr/>
        </p:nvPicPr>
        <p:blipFill>
          <a:blip r:embed="rId7" cstate="screen">
            <a:extLst>
              <a:ext uri="{28A0092B-C50C-407E-A947-70E740481C1C}">
                <a14:useLocalDpi xmlns:a14="http://schemas.microsoft.com/office/drawing/2010/main"/>
              </a:ext>
            </a:extLst>
          </a:blip>
          <a:srcRect t="3986" b="3320"/>
          <a:stretch>
            <a:fillRect/>
          </a:stretch>
        </p:blipFill>
        <p:spPr bwMode="auto">
          <a:xfrm>
            <a:off x="8082390" y="0"/>
            <a:ext cx="857052" cy="1292841"/>
          </a:xfrm>
          <a:prstGeom prst="rect">
            <a:avLst/>
          </a:prstGeom>
          <a:noFill/>
          <a:ln>
            <a:noFill/>
          </a:ln>
          <a:effectLst/>
          <a:extLst>
            <a:ext uri="{909E8E84-426E-40DD-AFC4-6F175D3DCCD1}">
              <a14:hiddenFill xmlns:a14="http://schemas.microsoft.com/office/drawing/2010/main">
                <a:solidFill>
                  <a:srgbClr val="FFFFFE"/>
                </a:solidFill>
              </a14:hiddenFill>
            </a:ext>
            <a:ext uri="{91240B29-F687-4F45-9708-019B960494DF}">
              <a14:hiddenLine xmlns:a14="http://schemas.microsoft.com/office/drawing/2010/main" w="9525" algn="in">
                <a:solidFill>
                  <a:srgbClr val="212120"/>
                </a:solidFill>
                <a:miter lim="800000"/>
                <a:headEnd/>
                <a:tailEnd/>
              </a14:hiddenLine>
            </a:ext>
            <a:ext uri="{AF507438-7753-43E0-B8FC-AC1667EBCBE1}">
              <a14:hiddenEffects xmlns:a14="http://schemas.microsoft.com/office/drawing/2010/main">
                <a:effectLst>
                  <a:outerShdw dist="35921" dir="2700000" algn="ctr" rotWithShape="0">
                    <a:srgbClr val="DCD6D4"/>
                  </a:outerShdw>
                </a:effectLst>
              </a14:hiddenEffects>
            </a:ext>
          </a:extLst>
        </p:spPr>
      </p:pic>
    </p:spTree>
    <p:extLst>
      <p:ext uri="{BB962C8B-B14F-4D97-AF65-F5344CB8AC3E}">
        <p14:creationId xmlns:p14="http://schemas.microsoft.com/office/powerpoint/2010/main" val="2023495509"/>
      </p:ext>
    </p:extLst>
  </p:cSld>
  <p:clrMapOvr>
    <a:masterClrMapping/>
  </p:clrMapOvr>
  <p:transition spd="slow" advClick="0">
    <p:strips/>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G:\CCT - Service Training - CDP - VM&amp;C\Flash News\Flash News Editions\9. Dec 2015\image1.JPG"/>
          <p:cNvPicPr>
            <a:picLocks noChangeAspect="1" noChangeArrowheads="1"/>
          </p:cNvPicPr>
          <p:nvPr/>
        </p:nvPicPr>
        <p:blipFill rotWithShape="1">
          <a:blip r:embed="rId2">
            <a:extLst>
              <a:ext uri="{28A0092B-C50C-407E-A947-70E740481C1C}">
                <a14:useLocalDpi xmlns:a14="http://schemas.microsoft.com/office/drawing/2010/main" val="0"/>
              </a:ext>
            </a:extLst>
          </a:blip>
          <a:srcRect b="67625"/>
          <a:stretch/>
        </p:blipFill>
        <p:spPr bwMode="auto">
          <a:xfrm>
            <a:off x="4014775" y="4374105"/>
            <a:ext cx="1862370" cy="222262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
        <p:nvSpPr>
          <p:cNvPr id="5" name="Rectangle 4"/>
          <p:cNvSpPr/>
          <p:nvPr/>
        </p:nvSpPr>
        <p:spPr>
          <a:xfrm>
            <a:off x="0" y="458670"/>
            <a:ext cx="9144000" cy="630070"/>
          </a:xfrm>
          <a:prstGeom prst="rect">
            <a:avLst/>
          </a:prstGeom>
          <a:solidFill>
            <a:schemeClr val="tx2">
              <a:lumMod val="60000"/>
              <a:lumOff val="40000"/>
              <a:alpha val="46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2" name="TextBox 1"/>
          <p:cNvSpPr txBox="1"/>
          <p:nvPr/>
        </p:nvSpPr>
        <p:spPr>
          <a:xfrm>
            <a:off x="251520" y="458670"/>
            <a:ext cx="6660740" cy="646331"/>
          </a:xfrm>
          <a:prstGeom prst="rect">
            <a:avLst/>
          </a:prstGeom>
          <a:noFill/>
        </p:spPr>
        <p:txBody>
          <a:bodyPr wrap="square" rtlCol="0">
            <a:spAutoFit/>
          </a:bodyPr>
          <a:lstStyle/>
          <a:p>
            <a:r>
              <a:rPr lang="en-GB" sz="3600"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Highlights of June 2015</a:t>
            </a:r>
            <a:endParaRPr lang="en-GB" sz="36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20" name="TextBox 19"/>
          <p:cNvSpPr txBox="1"/>
          <p:nvPr/>
        </p:nvSpPr>
        <p:spPr>
          <a:xfrm>
            <a:off x="2681790" y="4644135"/>
            <a:ext cx="1440160" cy="646331"/>
          </a:xfrm>
          <a:prstGeom prst="rect">
            <a:avLst/>
          </a:prstGeom>
        </p:spPr>
        <p:style>
          <a:lnRef idx="2">
            <a:schemeClr val="accent4"/>
          </a:lnRef>
          <a:fillRef idx="1">
            <a:schemeClr val="lt1"/>
          </a:fillRef>
          <a:effectRef idx="0">
            <a:schemeClr val="accent4"/>
          </a:effectRef>
          <a:fontRef idx="minor">
            <a:schemeClr val="dk1"/>
          </a:fontRef>
        </p:style>
        <p:txBody>
          <a:bodyPr wrap="square" rtlCol="0">
            <a:spAutoFit/>
          </a:bodyPr>
          <a:lstStyle/>
          <a:p>
            <a:r>
              <a:rPr lang="en-GB" sz="1200" dirty="0">
                <a:latin typeface="Calibri" panose="020F0502020204030204" pitchFamily="34" charset="0"/>
                <a:cs typeface="Calibri" panose="020F0502020204030204" pitchFamily="34" charset="0"/>
              </a:rPr>
              <a:t>Congratulations to </a:t>
            </a:r>
            <a:r>
              <a:rPr lang="en-GB" sz="1200" dirty="0" smtClean="0">
                <a:latin typeface="Calibri" panose="020F0502020204030204" pitchFamily="34" charset="0"/>
                <a:cs typeface="Calibri" panose="020F0502020204030204" pitchFamily="34" charset="0"/>
              </a:rPr>
              <a:t>Roxane Scott for </a:t>
            </a:r>
            <a:r>
              <a:rPr lang="en-GB" sz="1200" dirty="0">
                <a:latin typeface="Calibri" panose="020F0502020204030204" pitchFamily="34" charset="0"/>
                <a:cs typeface="Calibri" panose="020F0502020204030204" pitchFamily="34" charset="0"/>
              </a:rPr>
              <a:t>her Purser Graduation.</a:t>
            </a:r>
            <a:endParaRPr lang="en-GB" sz="1200" dirty="0">
              <a:latin typeface="Arial" panose="020B0604020202020204" pitchFamily="34" charset="0"/>
              <a:cs typeface="Arial" panose="020B0604020202020204" pitchFamily="34" charset="0"/>
            </a:endParaRPr>
          </a:p>
        </p:txBody>
      </p:sp>
      <p:pic>
        <p:nvPicPr>
          <p:cNvPr id="18" name="Picture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221516" y="4479117"/>
            <a:ext cx="2400266" cy="180019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1" name="TextBox 20"/>
          <p:cNvSpPr txBox="1"/>
          <p:nvPr/>
        </p:nvSpPr>
        <p:spPr>
          <a:xfrm>
            <a:off x="2141730" y="5724255"/>
            <a:ext cx="1440159" cy="830997"/>
          </a:xfrm>
          <a:prstGeom prst="rect">
            <a:avLst/>
          </a:prstGeom>
        </p:spPr>
        <p:style>
          <a:lnRef idx="2">
            <a:schemeClr val="accent4"/>
          </a:lnRef>
          <a:fillRef idx="1">
            <a:schemeClr val="lt1"/>
          </a:fillRef>
          <a:effectRef idx="0">
            <a:schemeClr val="accent4"/>
          </a:effectRef>
          <a:fontRef idx="minor">
            <a:schemeClr val="dk1"/>
          </a:fontRef>
        </p:style>
        <p:txBody>
          <a:bodyPr wrap="square" rtlCol="0">
            <a:spAutoFit/>
          </a:bodyPr>
          <a:lstStyle/>
          <a:p>
            <a:r>
              <a:rPr lang="en-GB" sz="1200" dirty="0">
                <a:latin typeface="Calibri" panose="020F0502020204030204" pitchFamily="34" charset="0"/>
                <a:cs typeface="Calibri" panose="020F0502020204030204" pitchFamily="34" charset="0"/>
              </a:rPr>
              <a:t>Jennifer, </a:t>
            </a:r>
            <a:r>
              <a:rPr lang="en-GB" sz="1200" dirty="0" err="1">
                <a:latin typeface="Calibri" panose="020F0502020204030204" pitchFamily="34" charset="0"/>
                <a:cs typeface="Calibri" panose="020F0502020204030204" pitchFamily="34" charset="0"/>
              </a:rPr>
              <a:t>Yannick</a:t>
            </a:r>
            <a:r>
              <a:rPr lang="en-GB" sz="1200" dirty="0">
                <a:latin typeface="Calibri" panose="020F0502020204030204" pitchFamily="34" charset="0"/>
                <a:cs typeface="Calibri" panose="020F0502020204030204" pitchFamily="34" charset="0"/>
              </a:rPr>
              <a:t> &amp; Oscar are delighted to announce the arrival </a:t>
            </a:r>
            <a:r>
              <a:rPr lang="en-GB" sz="1200" dirty="0" smtClean="0">
                <a:latin typeface="Calibri" panose="020F0502020204030204" pitchFamily="34" charset="0"/>
                <a:cs typeface="Calibri" panose="020F0502020204030204" pitchFamily="34" charset="0"/>
              </a:rPr>
              <a:t>of </a:t>
            </a:r>
            <a:r>
              <a:rPr lang="en-GB" sz="1200" dirty="0" err="1" smtClean="0">
                <a:latin typeface="Calibri" panose="020F0502020204030204" pitchFamily="34" charset="0"/>
                <a:cs typeface="Calibri" panose="020F0502020204030204" pitchFamily="34" charset="0"/>
              </a:rPr>
              <a:t>Lili</a:t>
            </a:r>
            <a:r>
              <a:rPr lang="en-GB" sz="1200" dirty="0" smtClean="0">
                <a:latin typeface="Calibri" panose="020F0502020204030204" pitchFamily="34" charset="0"/>
                <a:cs typeface="Calibri" panose="020F0502020204030204" pitchFamily="34" charset="0"/>
              </a:rPr>
              <a:t> </a:t>
            </a:r>
            <a:r>
              <a:rPr lang="en-GB" sz="1200" dirty="0" err="1">
                <a:latin typeface="Calibri" panose="020F0502020204030204" pitchFamily="34" charset="0"/>
                <a:cs typeface="Calibri" panose="020F0502020204030204" pitchFamily="34" charset="0"/>
              </a:rPr>
              <a:t>Cayrol</a:t>
            </a:r>
            <a:endParaRPr lang="en-GB" sz="1200" dirty="0">
              <a:latin typeface="Calibri" panose="020F0502020204030204" pitchFamily="34" charset="0"/>
              <a:cs typeface="Calibri" panose="020F0502020204030204" pitchFamily="34" charset="0"/>
            </a:endParaRPr>
          </a:p>
        </p:txBody>
      </p:sp>
      <p:pic>
        <p:nvPicPr>
          <p:cNvPr id="26" name="Picture 2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311860" y="1448780"/>
            <a:ext cx="2859384" cy="190327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7" name="TextBox 26"/>
          <p:cNvSpPr txBox="1"/>
          <p:nvPr/>
        </p:nvSpPr>
        <p:spPr>
          <a:xfrm>
            <a:off x="3211009" y="3519010"/>
            <a:ext cx="2996825" cy="646331"/>
          </a:xfrm>
          <a:prstGeom prst="rect">
            <a:avLst/>
          </a:prstGeom>
        </p:spPr>
        <p:style>
          <a:lnRef idx="2">
            <a:schemeClr val="accent4"/>
          </a:lnRef>
          <a:fillRef idx="1">
            <a:schemeClr val="lt1"/>
          </a:fillRef>
          <a:effectRef idx="0">
            <a:schemeClr val="accent4"/>
          </a:effectRef>
          <a:fontRef idx="minor">
            <a:schemeClr val="dk1"/>
          </a:fontRef>
        </p:style>
        <p:txBody>
          <a:bodyPr wrap="square" rtlCol="0">
            <a:spAutoFit/>
          </a:bodyPr>
          <a:lstStyle/>
          <a:p>
            <a:pPr algn="ctr"/>
            <a:r>
              <a:rPr lang="en-GB" sz="1200" dirty="0" smtClean="0">
                <a:latin typeface="Calibri" panose="020F0502020204030204" pitchFamily="34" charset="0"/>
                <a:cs typeface="Calibri" panose="020F0502020204030204" pitchFamily="34" charset="0"/>
              </a:rPr>
              <a:t>Congratulations to </a:t>
            </a:r>
            <a:r>
              <a:rPr lang="en-GB" sz="1200" dirty="0">
                <a:latin typeface="Calibri" panose="020F0502020204030204" pitchFamily="34" charset="0"/>
                <a:cs typeface="Calibri" panose="020F0502020204030204" pitchFamily="34" charset="0"/>
              </a:rPr>
              <a:t>Ela her husband Marwan on the arrival of their twin baby daughters  </a:t>
            </a:r>
          </a:p>
          <a:p>
            <a:pPr algn="ctr"/>
            <a:r>
              <a:rPr lang="en-GB" sz="1200" dirty="0" err="1" smtClean="0">
                <a:latin typeface="Calibri" panose="020F0502020204030204" pitchFamily="34" charset="0"/>
                <a:cs typeface="Calibri" panose="020F0502020204030204" pitchFamily="34" charset="0"/>
              </a:rPr>
              <a:t>Kalina</a:t>
            </a:r>
            <a:r>
              <a:rPr lang="en-GB" sz="1200" dirty="0" smtClean="0">
                <a:latin typeface="Calibri" panose="020F0502020204030204" pitchFamily="34" charset="0"/>
                <a:cs typeface="Calibri" panose="020F0502020204030204" pitchFamily="34" charset="0"/>
              </a:rPr>
              <a:t> </a:t>
            </a:r>
            <a:r>
              <a:rPr lang="en-GB" sz="1200" dirty="0">
                <a:latin typeface="Calibri" panose="020F0502020204030204" pitchFamily="34" charset="0"/>
                <a:cs typeface="Calibri" panose="020F0502020204030204" pitchFamily="34" charset="0"/>
              </a:rPr>
              <a:t>and </a:t>
            </a:r>
            <a:r>
              <a:rPr lang="en-GB" sz="1200" dirty="0" err="1">
                <a:latin typeface="Calibri" panose="020F0502020204030204" pitchFamily="34" charset="0"/>
                <a:cs typeface="Calibri" panose="020F0502020204030204" pitchFamily="34" charset="0"/>
              </a:rPr>
              <a:t>Bianka</a:t>
            </a:r>
            <a:endParaRPr lang="en-GB" sz="1200" dirty="0">
              <a:latin typeface="Calibri" panose="020F0502020204030204" pitchFamily="34" charset="0"/>
              <a:cs typeface="Calibri" panose="020F0502020204030204" pitchFamily="34" charset="0"/>
            </a:endParaRPr>
          </a:p>
        </p:txBody>
      </p:sp>
      <p:pic>
        <p:nvPicPr>
          <p:cNvPr id="28" name="Picture 27"/>
          <p:cNvPicPr>
            <a:picLocks noChangeAspect="1"/>
          </p:cNvPicPr>
          <p:nvPr/>
        </p:nvPicPr>
        <p:blipFill rotWithShape="1">
          <a:blip r:embed="rId5" cstate="print">
            <a:extLst>
              <a:ext uri="{28A0092B-C50C-407E-A947-70E740481C1C}">
                <a14:useLocalDpi xmlns:a14="http://schemas.microsoft.com/office/drawing/2010/main" val="0"/>
              </a:ext>
            </a:extLst>
          </a:blip>
          <a:srcRect b="2839"/>
          <a:stretch/>
        </p:blipFill>
        <p:spPr>
          <a:xfrm>
            <a:off x="6597225" y="368660"/>
            <a:ext cx="2137210" cy="299203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9" name="TextBox 28"/>
          <p:cNvSpPr txBox="1"/>
          <p:nvPr/>
        </p:nvSpPr>
        <p:spPr>
          <a:xfrm>
            <a:off x="6597225" y="3519010"/>
            <a:ext cx="2115235" cy="646331"/>
          </a:xfrm>
          <a:prstGeom prst="rect">
            <a:avLst/>
          </a:prstGeom>
        </p:spPr>
        <p:style>
          <a:lnRef idx="2">
            <a:schemeClr val="accent4"/>
          </a:lnRef>
          <a:fillRef idx="1">
            <a:schemeClr val="lt1"/>
          </a:fillRef>
          <a:effectRef idx="0">
            <a:schemeClr val="accent4"/>
          </a:effectRef>
          <a:fontRef idx="minor">
            <a:schemeClr val="dk1"/>
          </a:fontRef>
        </p:style>
        <p:txBody>
          <a:bodyPr wrap="square" rtlCol="0">
            <a:spAutoFit/>
          </a:bodyPr>
          <a:lstStyle/>
          <a:p>
            <a:r>
              <a:rPr lang="en-GB" sz="1200" dirty="0">
                <a:latin typeface="Calibri" panose="020F0502020204030204" pitchFamily="34" charset="0"/>
                <a:cs typeface="Calibri" panose="020F0502020204030204" pitchFamily="34" charset="0"/>
              </a:rPr>
              <a:t>Congratulations to Mazen </a:t>
            </a:r>
            <a:endParaRPr lang="en-GB" sz="1200" dirty="0" smtClean="0">
              <a:latin typeface="Calibri" panose="020F0502020204030204" pitchFamily="34" charset="0"/>
              <a:cs typeface="Calibri" panose="020F0502020204030204" pitchFamily="34" charset="0"/>
            </a:endParaRPr>
          </a:p>
          <a:p>
            <a:r>
              <a:rPr lang="en-GB" sz="1200" dirty="0" smtClean="0">
                <a:latin typeface="Calibri" panose="020F0502020204030204" pitchFamily="34" charset="0"/>
                <a:cs typeface="Calibri" panose="020F0502020204030204" pitchFamily="34" charset="0"/>
              </a:rPr>
              <a:t>our Youngest </a:t>
            </a:r>
            <a:r>
              <a:rPr lang="en-GB" sz="1200" dirty="0">
                <a:latin typeface="Calibri" panose="020F0502020204030204" pitchFamily="34" charset="0"/>
                <a:cs typeface="Calibri" panose="020F0502020204030204" pitchFamily="34" charset="0"/>
              </a:rPr>
              <a:t>Grandpa</a:t>
            </a:r>
          </a:p>
          <a:p>
            <a:r>
              <a:rPr lang="en-GB" sz="1200" dirty="0">
                <a:latin typeface="Calibri" panose="020F0502020204030204" pitchFamily="34" charset="0"/>
                <a:cs typeface="Calibri" panose="020F0502020204030204" pitchFamily="34" charset="0"/>
              </a:rPr>
              <a:t>in the Service Training Team</a:t>
            </a:r>
          </a:p>
        </p:txBody>
      </p:sp>
      <p:pic>
        <p:nvPicPr>
          <p:cNvPr id="31" name="Picture 30"/>
          <p:cNvPicPr>
            <a:picLocks noChangeAspect="1"/>
          </p:cNvPicPr>
          <p:nvPr/>
        </p:nvPicPr>
        <p:blipFill rotWithShape="1">
          <a:blip r:embed="rId6" cstate="print">
            <a:extLst>
              <a:ext uri="{28A0092B-C50C-407E-A947-70E740481C1C}">
                <a14:useLocalDpi xmlns:a14="http://schemas.microsoft.com/office/drawing/2010/main" val="0"/>
              </a:ext>
            </a:extLst>
          </a:blip>
          <a:srcRect l="9352" t="15582" r="16414" b="9876"/>
          <a:stretch/>
        </p:blipFill>
        <p:spPr>
          <a:xfrm>
            <a:off x="566555" y="1223755"/>
            <a:ext cx="1620180" cy="216918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2" name="TextBox 31"/>
          <p:cNvSpPr txBox="1"/>
          <p:nvPr/>
        </p:nvSpPr>
        <p:spPr>
          <a:xfrm>
            <a:off x="386535" y="3564015"/>
            <a:ext cx="2070230" cy="461665"/>
          </a:xfrm>
          <a:prstGeom prst="rect">
            <a:avLst/>
          </a:prstGeom>
        </p:spPr>
        <p:style>
          <a:lnRef idx="2">
            <a:schemeClr val="accent4"/>
          </a:lnRef>
          <a:fillRef idx="1">
            <a:schemeClr val="lt1"/>
          </a:fillRef>
          <a:effectRef idx="0">
            <a:schemeClr val="accent4"/>
          </a:effectRef>
          <a:fontRef idx="minor">
            <a:schemeClr val="dk1"/>
          </a:fontRef>
        </p:style>
        <p:txBody>
          <a:bodyPr wrap="square" rtlCol="0">
            <a:spAutoFit/>
          </a:bodyPr>
          <a:lstStyle/>
          <a:p>
            <a:pPr algn="ctr"/>
            <a:r>
              <a:rPr lang="en-GB" sz="1200" dirty="0">
                <a:latin typeface="Calibri" panose="020F0502020204030204" pitchFamily="34" charset="0"/>
                <a:cs typeface="Calibri" panose="020F0502020204030204" pitchFamily="34" charset="0"/>
              </a:rPr>
              <a:t>Congratulations to our stunning bride Kamaljit</a:t>
            </a:r>
          </a:p>
        </p:txBody>
      </p:sp>
      <p:pic>
        <p:nvPicPr>
          <p:cNvPr id="33" name="Picture 32"/>
          <p:cNvPicPr>
            <a:picLocks noChangeAspect="1"/>
          </p:cNvPicPr>
          <p:nvPr/>
        </p:nvPicPr>
        <p:blipFill rotWithShape="1">
          <a:blip r:embed="rId7" cstate="print">
            <a:extLst>
              <a:ext uri="{28A0092B-C50C-407E-A947-70E740481C1C}">
                <a14:useLocalDpi xmlns:a14="http://schemas.microsoft.com/office/drawing/2010/main" val="0"/>
              </a:ext>
            </a:extLst>
          </a:blip>
          <a:srcRect t="11928"/>
          <a:stretch/>
        </p:blipFill>
        <p:spPr>
          <a:xfrm>
            <a:off x="6237185" y="4284095"/>
            <a:ext cx="1525280" cy="234617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4" name="TextBox 33"/>
          <p:cNvSpPr txBox="1"/>
          <p:nvPr/>
        </p:nvSpPr>
        <p:spPr>
          <a:xfrm>
            <a:off x="6912260" y="6129300"/>
            <a:ext cx="2115235" cy="276999"/>
          </a:xfrm>
          <a:prstGeom prst="rect">
            <a:avLst/>
          </a:prstGeom>
        </p:spPr>
        <p:style>
          <a:lnRef idx="2">
            <a:schemeClr val="accent4"/>
          </a:lnRef>
          <a:fillRef idx="1">
            <a:schemeClr val="lt1"/>
          </a:fillRef>
          <a:effectRef idx="0">
            <a:schemeClr val="accent4"/>
          </a:effectRef>
          <a:fontRef idx="minor">
            <a:schemeClr val="dk1"/>
          </a:fontRef>
        </p:style>
        <p:txBody>
          <a:bodyPr wrap="square" rtlCol="0">
            <a:spAutoFit/>
          </a:bodyPr>
          <a:lstStyle/>
          <a:p>
            <a:r>
              <a:rPr lang="en-GB" sz="1200" dirty="0" smtClean="0">
                <a:latin typeface="EK03Plain-L01" panose="00000300000000000000" pitchFamily="2" charset="0"/>
                <a:cs typeface="EK03Plain-L01" panose="00000300000000000000" pitchFamily="2" charset="0"/>
              </a:rPr>
              <a:t>Farewell </a:t>
            </a:r>
            <a:r>
              <a:rPr lang="en-GB" sz="1200" dirty="0">
                <a:latin typeface="EK03Plain-L01" panose="00000300000000000000" pitchFamily="2" charset="0"/>
                <a:cs typeface="EK03Plain-L01" panose="00000300000000000000" pitchFamily="2" charset="0"/>
              </a:rPr>
              <a:t>to </a:t>
            </a:r>
            <a:r>
              <a:rPr lang="en-GB" sz="1200" dirty="0" smtClean="0">
                <a:latin typeface="EK03Plain-L01" panose="00000300000000000000" pitchFamily="2" charset="0"/>
                <a:cs typeface="EK03Plain-L01" panose="00000300000000000000" pitchFamily="2" charset="0"/>
              </a:rPr>
              <a:t>Shannon </a:t>
            </a:r>
            <a:r>
              <a:rPr lang="en-GB" sz="1200" dirty="0" smtClean="0">
                <a:latin typeface="EK03Plain-L01" panose="00000300000000000000" pitchFamily="2" charset="0"/>
                <a:cs typeface="EK03Plain-L01" panose="00000300000000000000" pitchFamily="2" charset="0"/>
              </a:rPr>
              <a:t>Orr</a:t>
            </a:r>
            <a:endParaRPr lang="en-GB" sz="1200" dirty="0">
              <a:latin typeface="Calibri" panose="020F0502020204030204" pitchFamily="34" charset="0"/>
              <a:cs typeface="Calibri" panose="020F0502020204030204" pitchFamily="34" charset="0"/>
            </a:endParaRPr>
          </a:p>
        </p:txBody>
      </p:sp>
      <p:pic>
        <p:nvPicPr>
          <p:cNvPr id="35" name="Picture 34" descr="EK Logo Hi-Res-01">
            <a:hlinkClick r:id="rId8" action="ppaction://hlinksldjump"/>
          </p:cNvPr>
          <p:cNvPicPr>
            <a:picLocks noChangeAspect="1" noChangeArrowheads="1"/>
          </p:cNvPicPr>
          <p:nvPr/>
        </p:nvPicPr>
        <p:blipFill>
          <a:blip r:embed="rId9" cstate="screen">
            <a:extLst>
              <a:ext uri="{28A0092B-C50C-407E-A947-70E740481C1C}">
                <a14:useLocalDpi xmlns:a14="http://schemas.microsoft.com/office/drawing/2010/main"/>
              </a:ext>
            </a:extLst>
          </a:blip>
          <a:srcRect t="3986" b="3320"/>
          <a:stretch>
            <a:fillRect/>
          </a:stretch>
        </p:blipFill>
        <p:spPr bwMode="auto">
          <a:xfrm>
            <a:off x="8082390" y="0"/>
            <a:ext cx="857052" cy="1292841"/>
          </a:xfrm>
          <a:prstGeom prst="rect">
            <a:avLst/>
          </a:prstGeom>
          <a:noFill/>
          <a:ln>
            <a:noFill/>
          </a:ln>
          <a:effectLst/>
          <a:extLst>
            <a:ext uri="{909E8E84-426E-40DD-AFC4-6F175D3DCCD1}">
              <a14:hiddenFill xmlns:a14="http://schemas.microsoft.com/office/drawing/2010/main">
                <a:solidFill>
                  <a:srgbClr val="FFFFFE"/>
                </a:solidFill>
              </a14:hiddenFill>
            </a:ext>
            <a:ext uri="{91240B29-F687-4F45-9708-019B960494DF}">
              <a14:hiddenLine xmlns:a14="http://schemas.microsoft.com/office/drawing/2010/main" w="9525" algn="in">
                <a:solidFill>
                  <a:srgbClr val="212120"/>
                </a:solidFill>
                <a:miter lim="800000"/>
                <a:headEnd/>
                <a:tailEnd/>
              </a14:hiddenLine>
            </a:ext>
            <a:ext uri="{AF507438-7753-43E0-B8FC-AC1667EBCBE1}">
              <a14:hiddenEffects xmlns:a14="http://schemas.microsoft.com/office/drawing/2010/main">
                <a:effectLst>
                  <a:outerShdw dist="35921" dir="2700000" algn="ctr" rotWithShape="0">
                    <a:srgbClr val="DCD6D4"/>
                  </a:outerShdw>
                </a:effectLst>
              </a14:hiddenEffects>
            </a:ext>
          </a:extLst>
        </p:spPr>
      </p:pic>
    </p:spTree>
    <p:extLst>
      <p:ext uri="{BB962C8B-B14F-4D97-AF65-F5344CB8AC3E}">
        <p14:creationId xmlns:p14="http://schemas.microsoft.com/office/powerpoint/2010/main" val="2376218050"/>
      </p:ext>
    </p:extLst>
  </p:cSld>
  <p:clrMapOvr>
    <a:masterClrMapping/>
  </p:clrMapOvr>
  <p:transition spd="slow" advClick="0">
    <p:strips/>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458670"/>
            <a:ext cx="9144000" cy="630070"/>
          </a:xfrm>
          <a:prstGeom prst="rect">
            <a:avLst/>
          </a:prstGeom>
          <a:solidFill>
            <a:schemeClr val="tx2">
              <a:lumMod val="60000"/>
              <a:lumOff val="40000"/>
              <a:alpha val="46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2" name="TextBox 1"/>
          <p:cNvSpPr txBox="1"/>
          <p:nvPr/>
        </p:nvSpPr>
        <p:spPr>
          <a:xfrm>
            <a:off x="251520" y="458670"/>
            <a:ext cx="6660740" cy="646331"/>
          </a:xfrm>
          <a:prstGeom prst="rect">
            <a:avLst/>
          </a:prstGeom>
          <a:noFill/>
        </p:spPr>
        <p:txBody>
          <a:bodyPr wrap="square" rtlCol="0">
            <a:spAutoFit/>
          </a:bodyPr>
          <a:lstStyle/>
          <a:p>
            <a:r>
              <a:rPr lang="en-GB" sz="3600"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Highlights of July 2015</a:t>
            </a:r>
            <a:endParaRPr lang="en-GB" sz="36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pic>
        <p:nvPicPr>
          <p:cNvPr id="11" name="Picture 3" descr="image00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32140" y="1448780"/>
            <a:ext cx="2422889" cy="322042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
        <p:nvSpPr>
          <p:cNvPr id="12" name="TextBox 11"/>
          <p:cNvSpPr txBox="1"/>
          <p:nvPr/>
        </p:nvSpPr>
        <p:spPr>
          <a:xfrm>
            <a:off x="6372200" y="5049180"/>
            <a:ext cx="1755195" cy="830997"/>
          </a:xfrm>
          <a:prstGeom prst="rect">
            <a:avLst/>
          </a:prstGeom>
        </p:spPr>
        <p:style>
          <a:lnRef idx="2">
            <a:schemeClr val="accent4"/>
          </a:lnRef>
          <a:fillRef idx="1">
            <a:schemeClr val="lt1"/>
          </a:fillRef>
          <a:effectRef idx="0">
            <a:schemeClr val="accent4"/>
          </a:effectRef>
          <a:fontRef idx="minor">
            <a:schemeClr val="dk1"/>
          </a:fontRef>
        </p:style>
        <p:txBody>
          <a:bodyPr wrap="square" rtlCol="0">
            <a:spAutoFit/>
          </a:bodyPr>
          <a:lstStyle/>
          <a:p>
            <a:r>
              <a:rPr lang="en-GB" sz="1200" dirty="0" smtClean="0">
                <a:latin typeface="Calibri" panose="020F0502020204030204" pitchFamily="34" charset="0"/>
                <a:cs typeface="Calibri" panose="020F0502020204030204" pitchFamily="34" charset="0"/>
              </a:rPr>
              <a:t>Congratulations to</a:t>
            </a:r>
          </a:p>
          <a:p>
            <a:r>
              <a:rPr lang="en-GB" sz="1200" dirty="0" smtClean="0">
                <a:latin typeface="Calibri" panose="020F0502020204030204" pitchFamily="34" charset="0"/>
                <a:cs typeface="Calibri" panose="020F0502020204030204" pitchFamily="34" charset="0"/>
              </a:rPr>
              <a:t>Nicola </a:t>
            </a:r>
            <a:r>
              <a:rPr lang="en-GB" sz="1200" dirty="0">
                <a:latin typeface="Calibri" panose="020F0502020204030204" pitchFamily="34" charset="0"/>
                <a:cs typeface="Calibri" panose="020F0502020204030204" pitchFamily="34" charset="0"/>
              </a:rPr>
              <a:t>Mcmahon</a:t>
            </a:r>
          </a:p>
          <a:p>
            <a:r>
              <a:rPr lang="en-GB" sz="1200" dirty="0">
                <a:latin typeface="Calibri" panose="020F0502020204030204" pitchFamily="34" charset="0"/>
                <a:cs typeface="Calibri" panose="020F0502020204030204" pitchFamily="34" charset="0"/>
              </a:rPr>
              <a:t>Delivered her baby </a:t>
            </a:r>
            <a:r>
              <a:rPr lang="en-GB" sz="1200" dirty="0" smtClean="0">
                <a:latin typeface="Calibri" panose="020F0502020204030204" pitchFamily="34" charset="0"/>
                <a:cs typeface="Calibri" panose="020F0502020204030204" pitchFamily="34" charset="0"/>
              </a:rPr>
              <a:t>boy Lewis Christopher </a:t>
            </a:r>
            <a:r>
              <a:rPr lang="en-GB" sz="1200" dirty="0" err="1">
                <a:latin typeface="Calibri" panose="020F0502020204030204" pitchFamily="34" charset="0"/>
                <a:cs typeface="Calibri" panose="020F0502020204030204" pitchFamily="34" charset="0"/>
              </a:rPr>
              <a:t>Sfeir</a:t>
            </a:r>
            <a:r>
              <a:rPr lang="en-GB" sz="1200" dirty="0">
                <a:latin typeface="Calibri" panose="020F0502020204030204" pitchFamily="34" charset="0"/>
                <a:cs typeface="Calibri" panose="020F0502020204030204" pitchFamily="34" charset="0"/>
              </a:rPr>
              <a:t> </a:t>
            </a:r>
          </a:p>
        </p:txBody>
      </p:sp>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96825" y="4329100"/>
            <a:ext cx="2640293" cy="198022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4" name="TextBox 13"/>
          <p:cNvSpPr txBox="1"/>
          <p:nvPr/>
        </p:nvSpPr>
        <p:spPr>
          <a:xfrm>
            <a:off x="4572000" y="6399330"/>
            <a:ext cx="1710190" cy="276999"/>
          </a:xfrm>
          <a:prstGeom prst="rect">
            <a:avLst/>
          </a:prstGeom>
        </p:spPr>
        <p:style>
          <a:lnRef idx="2">
            <a:schemeClr val="accent4"/>
          </a:lnRef>
          <a:fillRef idx="1">
            <a:schemeClr val="lt1"/>
          </a:fillRef>
          <a:effectRef idx="0">
            <a:schemeClr val="accent4"/>
          </a:effectRef>
          <a:fontRef idx="minor">
            <a:schemeClr val="dk1"/>
          </a:fontRef>
        </p:style>
        <p:txBody>
          <a:bodyPr wrap="square" rtlCol="0">
            <a:spAutoFit/>
          </a:bodyPr>
          <a:lstStyle/>
          <a:p>
            <a:r>
              <a:rPr lang="en-GB" sz="1200" dirty="0">
                <a:latin typeface="Calibri" panose="020F0502020204030204" pitchFamily="34" charset="0"/>
                <a:cs typeface="Calibri" panose="020F0502020204030204" pitchFamily="34" charset="0"/>
              </a:rPr>
              <a:t>Farewell to </a:t>
            </a:r>
            <a:r>
              <a:rPr lang="en-GB" sz="1200" dirty="0" smtClean="0">
                <a:latin typeface="Calibri" panose="020F0502020204030204" pitchFamily="34" charset="0"/>
                <a:cs typeface="Calibri" panose="020F0502020204030204" pitchFamily="34" charset="0"/>
              </a:rPr>
              <a:t>Bruno Silva</a:t>
            </a:r>
            <a:endParaRPr lang="en-GB" sz="1200" dirty="0">
              <a:latin typeface="Calibri" panose="020F0502020204030204" pitchFamily="34" charset="0"/>
              <a:cs typeface="Calibri" panose="020F0502020204030204" pitchFamily="34" charset="0"/>
            </a:endParaRPr>
          </a:p>
        </p:txBody>
      </p:sp>
      <p:pic>
        <p:nvPicPr>
          <p:cNvPr id="19" name="Picture 2" descr="D:\Flash News\June 2015\IMG_2944.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3840" r="-1"/>
          <a:stretch/>
        </p:blipFill>
        <p:spPr bwMode="auto">
          <a:xfrm rot="5400000">
            <a:off x="953680" y="1781735"/>
            <a:ext cx="2351690" cy="231585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pic>
        <p:nvPicPr>
          <p:cNvPr id="22" name="Picture 4" descr="D:\Flash News\June 2015\Leila\IMG_2955.JP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4180" t="6940" r="2475" b="3745"/>
          <a:stretch/>
        </p:blipFill>
        <p:spPr bwMode="auto">
          <a:xfrm>
            <a:off x="3041830" y="1358770"/>
            <a:ext cx="2351818" cy="189021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
        <p:nvSpPr>
          <p:cNvPr id="17" name="TextBox 16"/>
          <p:cNvSpPr txBox="1"/>
          <p:nvPr/>
        </p:nvSpPr>
        <p:spPr>
          <a:xfrm>
            <a:off x="3446875" y="3338990"/>
            <a:ext cx="1710190" cy="646331"/>
          </a:xfrm>
          <a:prstGeom prst="rect">
            <a:avLst/>
          </a:prstGeom>
        </p:spPr>
        <p:style>
          <a:lnRef idx="2">
            <a:schemeClr val="accent4"/>
          </a:lnRef>
          <a:fillRef idx="1">
            <a:schemeClr val="lt1"/>
          </a:fillRef>
          <a:effectRef idx="0">
            <a:schemeClr val="accent4"/>
          </a:effectRef>
          <a:fontRef idx="minor">
            <a:schemeClr val="dk1"/>
          </a:fontRef>
        </p:style>
        <p:txBody>
          <a:bodyPr wrap="square" rtlCol="0">
            <a:spAutoFit/>
          </a:bodyPr>
          <a:lstStyle/>
          <a:p>
            <a:r>
              <a:rPr lang="en-US" sz="1200" dirty="0">
                <a:latin typeface="Calibri" panose="020F0502020204030204" pitchFamily="34" charset="0"/>
                <a:cs typeface="Calibri" panose="020F0502020204030204" pitchFamily="34" charset="0"/>
              </a:rPr>
              <a:t>Our dearest friend and colleague Leila,</a:t>
            </a:r>
          </a:p>
          <a:p>
            <a:r>
              <a:rPr lang="en-US" sz="1200" dirty="0">
                <a:latin typeface="Calibri" panose="020F0502020204030204" pitchFamily="34" charset="0"/>
                <a:cs typeface="Calibri" panose="020F0502020204030204" pitchFamily="34" charset="0"/>
              </a:rPr>
              <a:t>sadly passed away</a:t>
            </a:r>
            <a:endParaRPr lang="en-GB" sz="1200" dirty="0">
              <a:latin typeface="Calibri" panose="020F0502020204030204" pitchFamily="34" charset="0"/>
              <a:cs typeface="Calibri" panose="020F0502020204030204" pitchFamily="34" charset="0"/>
            </a:endParaRPr>
          </a:p>
        </p:txBody>
      </p:sp>
      <p:pic>
        <p:nvPicPr>
          <p:cNvPr id="23" name="Picture 22" descr="EK Logo Hi-Res-01">
            <a:hlinkClick r:id="rId6" action="ppaction://hlinksldjump"/>
          </p:cNvPr>
          <p:cNvPicPr>
            <a:picLocks noChangeAspect="1" noChangeArrowheads="1"/>
          </p:cNvPicPr>
          <p:nvPr/>
        </p:nvPicPr>
        <p:blipFill>
          <a:blip r:embed="rId7" cstate="screen">
            <a:extLst>
              <a:ext uri="{28A0092B-C50C-407E-A947-70E740481C1C}">
                <a14:useLocalDpi xmlns:a14="http://schemas.microsoft.com/office/drawing/2010/main"/>
              </a:ext>
            </a:extLst>
          </a:blip>
          <a:srcRect t="3986" b="3320"/>
          <a:stretch>
            <a:fillRect/>
          </a:stretch>
        </p:blipFill>
        <p:spPr bwMode="auto">
          <a:xfrm>
            <a:off x="8082390" y="0"/>
            <a:ext cx="857052" cy="1292841"/>
          </a:xfrm>
          <a:prstGeom prst="rect">
            <a:avLst/>
          </a:prstGeom>
          <a:noFill/>
          <a:ln>
            <a:noFill/>
          </a:ln>
          <a:effectLst/>
          <a:extLst>
            <a:ext uri="{909E8E84-426E-40DD-AFC4-6F175D3DCCD1}">
              <a14:hiddenFill xmlns:a14="http://schemas.microsoft.com/office/drawing/2010/main">
                <a:solidFill>
                  <a:srgbClr val="FFFFFE"/>
                </a:solidFill>
              </a14:hiddenFill>
            </a:ext>
            <a:ext uri="{91240B29-F687-4F45-9708-019B960494DF}">
              <a14:hiddenLine xmlns:a14="http://schemas.microsoft.com/office/drawing/2010/main" w="9525" algn="in">
                <a:solidFill>
                  <a:srgbClr val="212120"/>
                </a:solidFill>
                <a:miter lim="800000"/>
                <a:headEnd/>
                <a:tailEnd/>
              </a14:hiddenLine>
            </a:ext>
            <a:ext uri="{AF507438-7753-43E0-B8FC-AC1667EBCBE1}">
              <a14:hiddenEffects xmlns:a14="http://schemas.microsoft.com/office/drawing/2010/main">
                <a:effectLst>
                  <a:outerShdw dist="35921" dir="2700000" algn="ctr" rotWithShape="0">
                    <a:srgbClr val="DCD6D4"/>
                  </a:outerShdw>
                </a:effectLst>
              </a14:hiddenEffects>
            </a:ext>
          </a:extLst>
        </p:spPr>
      </p:pic>
    </p:spTree>
    <p:extLst>
      <p:ext uri="{BB962C8B-B14F-4D97-AF65-F5344CB8AC3E}">
        <p14:creationId xmlns:p14="http://schemas.microsoft.com/office/powerpoint/2010/main" val="2051886400"/>
      </p:ext>
    </p:extLst>
  </p:cSld>
  <p:clrMapOvr>
    <a:masterClrMapping/>
  </p:clrMapOvr>
  <p:transition spd="slow" advClick="0">
    <p:strips/>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458670"/>
            <a:ext cx="9144000" cy="630070"/>
          </a:xfrm>
          <a:prstGeom prst="rect">
            <a:avLst/>
          </a:prstGeom>
          <a:solidFill>
            <a:schemeClr val="tx2">
              <a:lumMod val="60000"/>
              <a:lumOff val="40000"/>
              <a:alpha val="46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3" name="TextBox 2"/>
          <p:cNvSpPr txBox="1"/>
          <p:nvPr/>
        </p:nvSpPr>
        <p:spPr>
          <a:xfrm>
            <a:off x="251520" y="458670"/>
            <a:ext cx="6660740" cy="646331"/>
          </a:xfrm>
          <a:prstGeom prst="rect">
            <a:avLst/>
          </a:prstGeom>
          <a:noFill/>
        </p:spPr>
        <p:txBody>
          <a:bodyPr wrap="square" rtlCol="0">
            <a:spAutoFit/>
          </a:bodyPr>
          <a:lstStyle/>
          <a:p>
            <a:r>
              <a:rPr lang="en-GB" sz="3600"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Highlights of August 2015</a:t>
            </a:r>
            <a:endParaRPr lang="en-GB" sz="36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4" name="TextBox 3"/>
          <p:cNvSpPr txBox="1"/>
          <p:nvPr/>
        </p:nvSpPr>
        <p:spPr>
          <a:xfrm>
            <a:off x="3086835" y="6309320"/>
            <a:ext cx="2700300" cy="276999"/>
          </a:xfrm>
          <a:prstGeom prst="rect">
            <a:avLst/>
          </a:prstGeom>
        </p:spPr>
        <p:style>
          <a:lnRef idx="2">
            <a:schemeClr val="accent4"/>
          </a:lnRef>
          <a:fillRef idx="1">
            <a:schemeClr val="lt1"/>
          </a:fillRef>
          <a:effectRef idx="0">
            <a:schemeClr val="accent4"/>
          </a:effectRef>
          <a:fontRef idx="minor">
            <a:schemeClr val="dk1"/>
          </a:fontRef>
        </p:style>
        <p:txBody>
          <a:bodyPr wrap="square" rtlCol="0">
            <a:spAutoFit/>
          </a:bodyPr>
          <a:lstStyle/>
          <a:p>
            <a:r>
              <a:rPr lang="en-US" sz="1200" dirty="0" smtClean="0">
                <a:latin typeface="Calibri" panose="020F0502020204030204" pitchFamily="34" charset="0"/>
                <a:cs typeface="Calibri" panose="020F0502020204030204" pitchFamily="34" charset="0"/>
              </a:rPr>
              <a:t>Welcome </a:t>
            </a:r>
            <a:r>
              <a:rPr lang="en-US" sz="1200" dirty="0">
                <a:latin typeface="Calibri" panose="020F0502020204030204" pitchFamily="34" charset="0"/>
                <a:cs typeface="Calibri" panose="020F0502020204030204" pitchFamily="34" charset="0"/>
              </a:rPr>
              <a:t>our new Core Team members</a:t>
            </a:r>
            <a:endParaRPr lang="en-GB" sz="1200" dirty="0">
              <a:latin typeface="Calibri" panose="020F0502020204030204" pitchFamily="34" charset="0"/>
              <a:cs typeface="Calibri" panose="020F0502020204030204" pitchFamily="34" charset="0"/>
            </a:endParaRPr>
          </a:p>
        </p:txBody>
      </p:sp>
      <p:grpSp>
        <p:nvGrpSpPr>
          <p:cNvPr id="14" name="Group 13"/>
          <p:cNvGrpSpPr/>
          <p:nvPr/>
        </p:nvGrpSpPr>
        <p:grpSpPr>
          <a:xfrm>
            <a:off x="971600" y="1673805"/>
            <a:ext cx="6840760" cy="4339310"/>
            <a:chOff x="971600" y="1673805"/>
            <a:chExt cx="6840760" cy="4339310"/>
          </a:xfrm>
        </p:grpSpPr>
        <p:pic>
          <p:nvPicPr>
            <p:cNvPr id="6" name="Picture 5"/>
            <p:cNvPicPr>
              <a:picLocks noChangeAspect="1"/>
            </p:cNvPicPr>
            <p:nvPr/>
          </p:nvPicPr>
          <p:blipFill rotWithShape="1">
            <a:blip r:embed="rId2" cstate="print">
              <a:extLst>
                <a:ext uri="{28A0092B-C50C-407E-A947-70E740481C1C}">
                  <a14:useLocalDpi xmlns:a14="http://schemas.microsoft.com/office/drawing/2010/main" val="0"/>
                </a:ext>
              </a:extLst>
            </a:blip>
            <a:srcRect b="11165"/>
            <a:stretch/>
          </p:blipFill>
          <p:spPr>
            <a:xfrm>
              <a:off x="1555354" y="2196679"/>
              <a:ext cx="1560428" cy="212781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b="21011"/>
            <a:stretch/>
          </p:blipFill>
          <p:spPr>
            <a:xfrm>
              <a:off x="2914826" y="1673805"/>
              <a:ext cx="1692308" cy="214791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Picture 7"/>
            <p:cNvPicPr>
              <a:picLocks noChangeAspect="1"/>
            </p:cNvPicPr>
            <p:nvPr/>
          </p:nvPicPr>
          <p:blipFill rotWithShape="1">
            <a:blip r:embed="rId4" cstate="print">
              <a:extLst>
                <a:ext uri="{28A0092B-C50C-407E-A947-70E740481C1C}">
                  <a14:useLocalDpi xmlns:a14="http://schemas.microsoft.com/office/drawing/2010/main" val="0"/>
                </a:ext>
              </a:extLst>
            </a:blip>
            <a:srcRect l="8356" r="13495" b="22684"/>
            <a:stretch/>
          </p:blipFill>
          <p:spPr>
            <a:xfrm>
              <a:off x="2444239" y="3503863"/>
              <a:ext cx="1676987" cy="214791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9" name="Picture 8"/>
            <p:cNvPicPr>
              <a:picLocks noChangeAspect="1"/>
            </p:cNvPicPr>
            <p:nvPr/>
          </p:nvPicPr>
          <p:blipFill rotWithShape="1">
            <a:blip r:embed="rId5" cstate="print">
              <a:extLst>
                <a:ext uri="{28A0092B-C50C-407E-A947-70E740481C1C}">
                  <a14:useLocalDpi xmlns:a14="http://schemas.microsoft.com/office/drawing/2010/main" val="0"/>
                </a:ext>
              </a:extLst>
            </a:blip>
            <a:srcRect b="10108"/>
            <a:stretch/>
          </p:blipFill>
          <p:spPr>
            <a:xfrm>
              <a:off x="971600" y="3608438"/>
              <a:ext cx="1457135" cy="186632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 name="Picture 9"/>
            <p:cNvPicPr>
              <a:picLocks noChangeAspect="1"/>
            </p:cNvPicPr>
            <p:nvPr/>
          </p:nvPicPr>
          <p:blipFill rotWithShape="1">
            <a:blip r:embed="rId6" cstate="print">
              <a:extLst>
                <a:ext uri="{28A0092B-C50C-407E-A947-70E740481C1C}">
                  <a14:useLocalDpi xmlns:a14="http://schemas.microsoft.com/office/drawing/2010/main" val="0"/>
                </a:ext>
              </a:extLst>
            </a:blip>
            <a:srcRect l="967" r="6081"/>
            <a:stretch/>
          </p:blipFill>
          <p:spPr>
            <a:xfrm>
              <a:off x="4588022" y="1882954"/>
              <a:ext cx="1572147" cy="210515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 name="Picture 1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56643" y="2562690"/>
              <a:ext cx="1655717" cy="214791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2" name="Picture 11"/>
            <p:cNvPicPr>
              <a:picLocks noChangeAspect="1"/>
            </p:cNvPicPr>
            <p:nvPr/>
          </p:nvPicPr>
          <p:blipFill rotWithShape="1">
            <a:blip r:embed="rId8" cstate="print">
              <a:extLst>
                <a:ext uri="{28A0092B-C50C-407E-A947-70E740481C1C}">
                  <a14:useLocalDpi xmlns:a14="http://schemas.microsoft.com/office/drawing/2010/main" val="0"/>
                </a:ext>
              </a:extLst>
            </a:blip>
            <a:srcRect l="10515" t="-1088" r="11757" b="20816"/>
            <a:stretch/>
          </p:blipFill>
          <p:spPr>
            <a:xfrm>
              <a:off x="3803711" y="3137851"/>
              <a:ext cx="1659075" cy="213195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3" name="Picture 1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110895" y="3869874"/>
              <a:ext cx="1691353" cy="214324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pic>
        <p:nvPicPr>
          <p:cNvPr id="15" name="Picture 14" descr="EK Logo Hi-Res-01">
            <a:hlinkClick r:id="rId10" action="ppaction://hlinksldjump"/>
          </p:cNvPr>
          <p:cNvPicPr>
            <a:picLocks noChangeAspect="1" noChangeArrowheads="1"/>
          </p:cNvPicPr>
          <p:nvPr/>
        </p:nvPicPr>
        <p:blipFill>
          <a:blip r:embed="rId11" cstate="screen">
            <a:extLst>
              <a:ext uri="{28A0092B-C50C-407E-A947-70E740481C1C}">
                <a14:useLocalDpi xmlns:a14="http://schemas.microsoft.com/office/drawing/2010/main"/>
              </a:ext>
            </a:extLst>
          </a:blip>
          <a:srcRect t="3986" b="3320"/>
          <a:stretch>
            <a:fillRect/>
          </a:stretch>
        </p:blipFill>
        <p:spPr bwMode="auto">
          <a:xfrm>
            <a:off x="8082390" y="0"/>
            <a:ext cx="857052" cy="1292841"/>
          </a:xfrm>
          <a:prstGeom prst="rect">
            <a:avLst/>
          </a:prstGeom>
          <a:noFill/>
          <a:ln>
            <a:noFill/>
          </a:ln>
          <a:effectLst/>
          <a:extLst>
            <a:ext uri="{909E8E84-426E-40DD-AFC4-6F175D3DCCD1}">
              <a14:hiddenFill xmlns:a14="http://schemas.microsoft.com/office/drawing/2010/main">
                <a:solidFill>
                  <a:srgbClr val="FFFFFE"/>
                </a:solidFill>
              </a14:hiddenFill>
            </a:ext>
            <a:ext uri="{91240B29-F687-4F45-9708-019B960494DF}">
              <a14:hiddenLine xmlns:a14="http://schemas.microsoft.com/office/drawing/2010/main" w="9525" algn="in">
                <a:solidFill>
                  <a:srgbClr val="212120"/>
                </a:solidFill>
                <a:miter lim="800000"/>
                <a:headEnd/>
                <a:tailEnd/>
              </a14:hiddenLine>
            </a:ext>
            <a:ext uri="{AF507438-7753-43E0-B8FC-AC1667EBCBE1}">
              <a14:hiddenEffects xmlns:a14="http://schemas.microsoft.com/office/drawing/2010/main">
                <a:effectLst>
                  <a:outerShdw dist="35921" dir="2700000" algn="ctr" rotWithShape="0">
                    <a:srgbClr val="DCD6D4"/>
                  </a:outerShdw>
                </a:effectLst>
              </a14:hiddenEffects>
            </a:ext>
          </a:extLst>
        </p:spPr>
      </p:pic>
    </p:spTree>
    <p:extLst>
      <p:ext uri="{BB962C8B-B14F-4D97-AF65-F5344CB8AC3E}">
        <p14:creationId xmlns:p14="http://schemas.microsoft.com/office/powerpoint/2010/main" val="3621402599"/>
      </p:ext>
    </p:extLst>
  </p:cSld>
  <p:clrMapOvr>
    <a:masterClrMapping/>
  </p:clrMapOvr>
  <p:transition spd="slow" advClick="0">
    <p:strips/>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1686" t="6550" r="6230" b="1096"/>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789568" y="638690"/>
            <a:ext cx="7697867" cy="5895655"/>
          </a:xfrm>
          <a:prstGeom prst="rect">
            <a:avLst/>
          </a:prstGeom>
          <a:solidFill>
            <a:schemeClr val="tx1">
              <a:lumMod val="85000"/>
              <a:lumOff val="15000"/>
              <a:alpha val="3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Rectangle 1"/>
          <p:cNvSpPr/>
          <p:nvPr/>
        </p:nvSpPr>
        <p:spPr>
          <a:xfrm>
            <a:off x="1151620" y="2000738"/>
            <a:ext cx="6840760" cy="4401205"/>
          </a:xfrm>
          <a:prstGeom prst="rect">
            <a:avLst/>
          </a:prstGeom>
        </p:spPr>
        <p:txBody>
          <a:bodyPr wrap="square">
            <a:spAutoFit/>
          </a:bodyPr>
          <a:lstStyle/>
          <a:p>
            <a:r>
              <a:rPr lang="en-GB" sz="1600" b="1" dirty="0">
                <a:solidFill>
                  <a:schemeClr val="bg1"/>
                </a:solidFill>
                <a:latin typeface="Script MT Bold" panose="03040602040607080904" pitchFamily="66" charset="0"/>
              </a:rPr>
              <a:t>To our dear Service Training </a:t>
            </a:r>
            <a:r>
              <a:rPr lang="en-GB" sz="1600" b="1" dirty="0" smtClean="0">
                <a:solidFill>
                  <a:schemeClr val="bg1"/>
                </a:solidFill>
                <a:latin typeface="Script MT Bold" panose="03040602040607080904" pitchFamily="66" charset="0"/>
              </a:rPr>
              <a:t>team, a huge </a:t>
            </a:r>
            <a:r>
              <a:rPr lang="en-GB" sz="1600" b="1" dirty="0">
                <a:solidFill>
                  <a:schemeClr val="bg1"/>
                </a:solidFill>
                <a:latin typeface="Script MT Bold" panose="03040602040607080904" pitchFamily="66" charset="0"/>
              </a:rPr>
              <a:t>thank you for another superb and successful year.</a:t>
            </a:r>
          </a:p>
          <a:p>
            <a:r>
              <a:rPr lang="en-GB" sz="1600" b="1" dirty="0">
                <a:solidFill>
                  <a:schemeClr val="bg1"/>
                </a:solidFill>
                <a:latin typeface="Script MT Bold" panose="03040602040607080904" pitchFamily="66" charset="0"/>
              </a:rPr>
              <a:t> </a:t>
            </a:r>
          </a:p>
          <a:p>
            <a:r>
              <a:rPr lang="en-GB" sz="1600" b="1" dirty="0">
                <a:solidFill>
                  <a:schemeClr val="bg1"/>
                </a:solidFill>
                <a:latin typeface="Script MT Bold" panose="03040602040607080904" pitchFamily="66" charset="0"/>
              </a:rPr>
              <a:t>I hope you will enjoy this month’s edition of our Flash News. </a:t>
            </a:r>
            <a:r>
              <a:rPr lang="en-GB" sz="1600" b="1" dirty="0" smtClean="0">
                <a:solidFill>
                  <a:schemeClr val="bg1"/>
                </a:solidFill>
                <a:latin typeface="Script MT Bold" panose="03040602040607080904" pitchFamily="66" charset="0"/>
              </a:rPr>
              <a:t/>
            </a:r>
            <a:br>
              <a:rPr lang="en-GB" sz="1600" b="1" dirty="0" smtClean="0">
                <a:solidFill>
                  <a:schemeClr val="bg1"/>
                </a:solidFill>
                <a:latin typeface="Script MT Bold" panose="03040602040607080904" pitchFamily="66" charset="0"/>
              </a:rPr>
            </a:br>
            <a:r>
              <a:rPr lang="en-GB" sz="1600" b="1" dirty="0">
                <a:solidFill>
                  <a:schemeClr val="bg1"/>
                </a:solidFill>
                <a:latin typeface="Script MT Bold" panose="03040602040607080904" pitchFamily="66" charset="0"/>
              </a:rPr>
              <a:t> </a:t>
            </a:r>
          </a:p>
          <a:p>
            <a:r>
              <a:rPr lang="en-GB" sz="1600" b="1" dirty="0">
                <a:solidFill>
                  <a:schemeClr val="bg1"/>
                </a:solidFill>
                <a:latin typeface="Script MT Bold" panose="03040602040607080904" pitchFamily="66" charset="0"/>
              </a:rPr>
              <a:t>I look forward to an exciting and busy </a:t>
            </a:r>
            <a:r>
              <a:rPr lang="en-GB" sz="1600" b="1" dirty="0" smtClean="0">
                <a:solidFill>
                  <a:schemeClr val="bg1"/>
                </a:solidFill>
                <a:latin typeface="Script MT Bold" panose="03040602040607080904" pitchFamily="66" charset="0"/>
              </a:rPr>
              <a:t>2016 </a:t>
            </a:r>
            <a:r>
              <a:rPr lang="en-GB" sz="1600" b="1" dirty="0">
                <a:solidFill>
                  <a:schemeClr val="bg1"/>
                </a:solidFill>
                <a:latin typeface="Script MT Bold" panose="03040602040607080904" pitchFamily="66" charset="0"/>
              </a:rPr>
              <a:t>with many opportunities coming our way</a:t>
            </a:r>
            <a:r>
              <a:rPr lang="en-GB" sz="1600" b="1" dirty="0" smtClean="0">
                <a:solidFill>
                  <a:schemeClr val="bg1"/>
                </a:solidFill>
                <a:latin typeface="Script MT Bold" panose="03040602040607080904" pitchFamily="66" charset="0"/>
              </a:rPr>
              <a:t>….</a:t>
            </a:r>
          </a:p>
          <a:p>
            <a:endParaRPr lang="en-US" sz="1600" b="1" dirty="0">
              <a:solidFill>
                <a:schemeClr val="bg1"/>
              </a:solidFill>
              <a:latin typeface="Script MT Bold" panose="03040602040607080904" pitchFamily="66" charset="0"/>
            </a:endParaRPr>
          </a:p>
          <a:p>
            <a:r>
              <a:rPr lang="en-US" sz="1600" b="1" dirty="0" smtClean="0">
                <a:solidFill>
                  <a:schemeClr val="bg1"/>
                </a:solidFill>
                <a:latin typeface="Script MT Bold" panose="03040602040607080904" pitchFamily="66" charset="0"/>
              </a:rPr>
              <a:t>I look forward to hearing about your New Year’s Resolutions and sharing some of mine </a:t>
            </a:r>
            <a:r>
              <a:rPr lang="en-US" sz="1600" b="1" dirty="0" smtClean="0">
                <a:solidFill>
                  <a:schemeClr val="bg1"/>
                </a:solidFill>
                <a:latin typeface="Script MT Bold" panose="03040602040607080904" pitchFamily="66" charset="0"/>
                <a:sym typeface="Wingdings" panose="05000000000000000000" pitchFamily="2" charset="2"/>
              </a:rPr>
              <a:t></a:t>
            </a:r>
            <a:endParaRPr lang="en-GB" sz="1600" b="1" dirty="0">
              <a:solidFill>
                <a:schemeClr val="bg1"/>
              </a:solidFill>
              <a:latin typeface="Script MT Bold" panose="03040602040607080904" pitchFamily="66" charset="0"/>
            </a:endParaRPr>
          </a:p>
          <a:p>
            <a:r>
              <a:rPr lang="en-GB" sz="1600" b="1" dirty="0">
                <a:solidFill>
                  <a:schemeClr val="bg1"/>
                </a:solidFill>
                <a:latin typeface="Script MT Bold" panose="03040602040607080904" pitchFamily="66" charset="0"/>
              </a:rPr>
              <a:t> </a:t>
            </a:r>
          </a:p>
          <a:p>
            <a:r>
              <a:rPr lang="en-GB" sz="1600" b="1" dirty="0">
                <a:solidFill>
                  <a:schemeClr val="bg1"/>
                </a:solidFill>
                <a:latin typeface="Script MT Bold" panose="03040602040607080904" pitchFamily="66" charset="0"/>
              </a:rPr>
              <a:t>Keep safe, healthy and happy as always.</a:t>
            </a:r>
          </a:p>
          <a:p>
            <a:r>
              <a:rPr lang="en-GB" sz="1600" b="1" dirty="0">
                <a:solidFill>
                  <a:schemeClr val="bg1"/>
                </a:solidFill>
                <a:latin typeface="Script MT Bold" panose="03040602040607080904" pitchFamily="66" charset="0"/>
              </a:rPr>
              <a:t> </a:t>
            </a:r>
          </a:p>
          <a:p>
            <a:r>
              <a:rPr lang="en-GB" sz="1600" b="1" dirty="0" smtClean="0">
                <a:solidFill>
                  <a:schemeClr val="bg1"/>
                </a:solidFill>
                <a:latin typeface="Lucida Handwriting" panose="03010101010101010101" pitchFamily="66" charset="0"/>
              </a:rPr>
              <a:t>A</a:t>
            </a:r>
            <a:r>
              <a:rPr lang="en-GB" sz="1600" b="1" dirty="0" smtClean="0">
                <a:solidFill>
                  <a:schemeClr val="bg1"/>
                </a:solidFill>
                <a:latin typeface="Script MT Bold" panose="03040602040607080904" pitchFamily="66" charset="0"/>
              </a:rPr>
              <a:t> </a:t>
            </a:r>
            <a:r>
              <a:rPr lang="en-GB" sz="1600" b="1" dirty="0">
                <a:solidFill>
                  <a:schemeClr val="bg1"/>
                </a:solidFill>
                <a:latin typeface="Script MT Bold" panose="03040602040607080904" pitchFamily="66" charset="0"/>
              </a:rPr>
              <a:t>very Happy New Year to you all.</a:t>
            </a:r>
          </a:p>
          <a:p>
            <a:r>
              <a:rPr lang="en-GB" sz="1600" b="1" dirty="0">
                <a:solidFill>
                  <a:schemeClr val="bg1"/>
                </a:solidFill>
                <a:latin typeface="Script MT Bold" panose="03040602040607080904" pitchFamily="66" charset="0"/>
              </a:rPr>
              <a:t>Best wishes,</a:t>
            </a:r>
          </a:p>
          <a:p>
            <a:r>
              <a:rPr lang="en-GB" sz="1600" b="1" dirty="0">
                <a:solidFill>
                  <a:schemeClr val="bg1"/>
                </a:solidFill>
                <a:latin typeface="Script MT Bold" panose="03040602040607080904" pitchFamily="66" charset="0"/>
              </a:rPr>
              <a:t>Liz</a:t>
            </a:r>
          </a:p>
          <a:p>
            <a:r>
              <a:rPr lang="en-GB" sz="2400" dirty="0">
                <a:latin typeface="Script MT Bold" panose="03040602040607080904" pitchFamily="66" charset="0"/>
              </a:rPr>
              <a:t> </a:t>
            </a:r>
          </a:p>
        </p:txBody>
      </p:sp>
      <p:pic>
        <p:nvPicPr>
          <p:cNvPr id="6" name="Picture 5"/>
          <p:cNvPicPr>
            <a:picLocks noChangeAspect="1"/>
          </p:cNvPicPr>
          <p:nvPr/>
        </p:nvPicPr>
        <p:blipFill rotWithShape="1">
          <a:blip r:embed="rId3" cstate="screen">
            <a:extLst>
              <a:ext uri="{BEBA8EAE-BF5A-486C-A8C5-ECC9F3942E4B}">
                <a14:imgProps xmlns:a14="http://schemas.microsoft.com/office/drawing/2010/main">
                  <a14:imgLayer r:embed="rId4">
                    <a14:imgEffect>
                      <a14:brightnessContrast bright="40000" contrast="-20000"/>
                    </a14:imgEffect>
                  </a14:imgLayer>
                </a14:imgProps>
              </a:ext>
              <a:ext uri="{28A0092B-C50C-407E-A947-70E740481C1C}">
                <a14:useLocalDpi xmlns:a14="http://schemas.microsoft.com/office/drawing/2010/main"/>
              </a:ext>
            </a:extLst>
          </a:blip>
          <a:srcRect/>
          <a:stretch/>
        </p:blipFill>
        <p:spPr>
          <a:xfrm>
            <a:off x="6957265" y="728700"/>
            <a:ext cx="1039538" cy="1305145"/>
          </a:xfrm>
          <a:prstGeom prst="rect">
            <a:avLst/>
          </a:prstGeom>
        </p:spPr>
      </p:pic>
      <p:pic>
        <p:nvPicPr>
          <p:cNvPr id="8" name="Picture 7" descr="EK Logo Hi-Res-01">
            <a:hlinkClick r:id="rId5" action="ppaction://hlinksldjump"/>
          </p:cNvPr>
          <p:cNvPicPr>
            <a:picLocks noChangeAspect="1" noChangeArrowheads="1"/>
          </p:cNvPicPr>
          <p:nvPr/>
        </p:nvPicPr>
        <p:blipFill>
          <a:blip r:embed="rId6" cstate="screen">
            <a:extLst>
              <a:ext uri="{28A0092B-C50C-407E-A947-70E740481C1C}">
                <a14:useLocalDpi xmlns:a14="http://schemas.microsoft.com/office/drawing/2010/main"/>
              </a:ext>
            </a:extLst>
          </a:blip>
          <a:srcRect t="3986" b="3320"/>
          <a:stretch>
            <a:fillRect/>
          </a:stretch>
        </p:blipFill>
        <p:spPr bwMode="auto">
          <a:xfrm>
            <a:off x="8082390" y="0"/>
            <a:ext cx="857052" cy="1292841"/>
          </a:xfrm>
          <a:prstGeom prst="rect">
            <a:avLst/>
          </a:prstGeom>
          <a:noFill/>
          <a:ln>
            <a:noFill/>
          </a:ln>
          <a:effectLst/>
          <a:extLst>
            <a:ext uri="{909E8E84-426E-40DD-AFC4-6F175D3DCCD1}">
              <a14:hiddenFill xmlns:a14="http://schemas.microsoft.com/office/drawing/2010/main">
                <a:solidFill>
                  <a:srgbClr val="FFFFFE"/>
                </a:solidFill>
              </a14:hiddenFill>
            </a:ext>
            <a:ext uri="{91240B29-F687-4F45-9708-019B960494DF}">
              <a14:hiddenLine xmlns:a14="http://schemas.microsoft.com/office/drawing/2010/main" w="9525" algn="in">
                <a:solidFill>
                  <a:srgbClr val="212120"/>
                </a:solidFill>
                <a:miter lim="800000"/>
                <a:headEnd/>
                <a:tailEnd/>
              </a14:hiddenLine>
            </a:ext>
            <a:ext uri="{AF507438-7753-43E0-B8FC-AC1667EBCBE1}">
              <a14:hiddenEffects xmlns:a14="http://schemas.microsoft.com/office/drawing/2010/main">
                <a:effectLst>
                  <a:outerShdw dist="35921" dir="2700000" algn="ctr" rotWithShape="0">
                    <a:srgbClr val="DCD6D4"/>
                  </a:outerShdw>
                </a:effectLst>
              </a14:hiddenEffects>
            </a:ext>
          </a:extLst>
        </p:spPr>
      </p:pic>
      <p:pic>
        <p:nvPicPr>
          <p:cNvPr id="11" name="Picture 3">
            <a:hlinkClick r:id="" action="ppaction://hlinkshowjump?jump=nextslide"/>
          </p:cNvPr>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8712460" y="2978950"/>
            <a:ext cx="303213" cy="30321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a:hlinkClick r:id="" action="ppaction://hlinkshowjump?jump=previousslide"/>
          </p:cNvPr>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161510" y="2978950"/>
            <a:ext cx="303213" cy="3032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6772009"/>
      </p:ext>
    </p:extLst>
  </p:cSld>
  <p:clrMapOvr>
    <a:masterClrMapping/>
  </p:clrMapOvr>
  <p:transition spd="slow" advClick="0">
    <p:strips/>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458670"/>
            <a:ext cx="9144000" cy="630070"/>
          </a:xfrm>
          <a:prstGeom prst="rect">
            <a:avLst/>
          </a:prstGeom>
          <a:solidFill>
            <a:schemeClr val="tx2">
              <a:lumMod val="60000"/>
              <a:lumOff val="40000"/>
              <a:alpha val="46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3" name="TextBox 2"/>
          <p:cNvSpPr txBox="1"/>
          <p:nvPr/>
        </p:nvSpPr>
        <p:spPr>
          <a:xfrm>
            <a:off x="251520" y="458670"/>
            <a:ext cx="6660740" cy="646331"/>
          </a:xfrm>
          <a:prstGeom prst="rect">
            <a:avLst/>
          </a:prstGeom>
          <a:noFill/>
        </p:spPr>
        <p:txBody>
          <a:bodyPr wrap="square" rtlCol="0">
            <a:spAutoFit/>
          </a:bodyPr>
          <a:lstStyle/>
          <a:p>
            <a:r>
              <a:rPr lang="en-GB" sz="3600"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Highlights of September 2015</a:t>
            </a:r>
            <a:endParaRPr lang="en-GB" sz="36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14" name="TextBox 13"/>
          <p:cNvSpPr txBox="1"/>
          <p:nvPr/>
        </p:nvSpPr>
        <p:spPr>
          <a:xfrm>
            <a:off x="881590" y="4104075"/>
            <a:ext cx="1935215" cy="646331"/>
          </a:xfrm>
          <a:prstGeom prst="rect">
            <a:avLst/>
          </a:prstGeom>
        </p:spPr>
        <p:style>
          <a:lnRef idx="2">
            <a:schemeClr val="accent4"/>
          </a:lnRef>
          <a:fillRef idx="1">
            <a:schemeClr val="lt1"/>
          </a:fillRef>
          <a:effectRef idx="0">
            <a:schemeClr val="accent4"/>
          </a:effectRef>
          <a:fontRef idx="minor">
            <a:schemeClr val="dk1"/>
          </a:fontRef>
        </p:style>
        <p:txBody>
          <a:bodyPr wrap="square" rtlCol="0">
            <a:spAutoFit/>
          </a:bodyPr>
          <a:lstStyle/>
          <a:p>
            <a:r>
              <a:rPr lang="en-GB" sz="1200" dirty="0">
                <a:latin typeface="Calibri" panose="020F0502020204030204" pitchFamily="34" charset="0"/>
                <a:cs typeface="Calibri" panose="020F0502020204030204" pitchFamily="34" charset="0"/>
              </a:rPr>
              <a:t>Congratulations to Silvia and </a:t>
            </a:r>
            <a:r>
              <a:rPr lang="en-GB" sz="1200" dirty="0" smtClean="0">
                <a:latin typeface="Calibri" panose="020F0502020204030204" pitchFamily="34" charset="0"/>
                <a:cs typeface="Calibri" panose="020F0502020204030204" pitchFamily="34" charset="0"/>
              </a:rPr>
              <a:t>Jay on </a:t>
            </a:r>
            <a:r>
              <a:rPr lang="en-GB" sz="1200" dirty="0">
                <a:latin typeface="Calibri" panose="020F0502020204030204" pitchFamily="34" charset="0"/>
                <a:cs typeface="Calibri" panose="020F0502020204030204" pitchFamily="34" charset="0"/>
              </a:rPr>
              <a:t>the birth of their</a:t>
            </a:r>
          </a:p>
          <a:p>
            <a:r>
              <a:rPr lang="en-GB" sz="1200" dirty="0">
                <a:latin typeface="Calibri" panose="020F0502020204030204" pitchFamily="34" charset="0"/>
                <a:cs typeface="Calibri" panose="020F0502020204030204" pitchFamily="34" charset="0"/>
              </a:rPr>
              <a:t>gorgeous baby </a:t>
            </a:r>
            <a:r>
              <a:rPr lang="en-GB" sz="1200" dirty="0" smtClean="0">
                <a:latin typeface="Calibri" panose="020F0502020204030204" pitchFamily="34" charset="0"/>
                <a:cs typeface="Calibri" panose="020F0502020204030204" pitchFamily="34" charset="0"/>
              </a:rPr>
              <a:t>boy Noah</a:t>
            </a:r>
            <a:endParaRPr lang="en-GB" sz="1200" dirty="0">
              <a:latin typeface="Calibri" panose="020F0502020204030204" pitchFamily="34" charset="0"/>
              <a:cs typeface="Calibri" panose="020F0502020204030204" pitchFamily="34" charset="0"/>
            </a:endParaRPr>
          </a:p>
        </p:txBody>
      </p:sp>
      <p:pic>
        <p:nvPicPr>
          <p:cNvPr id="15" name="1D53774C-475E-4965-BC02-85118996F37A" descr="1D53774C-475E-4965-BC02-85118996F37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56565" y="1493785"/>
            <a:ext cx="2480505" cy="248050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pic>
        <p:nvPicPr>
          <p:cNvPr id="16" name="Picture 3" descr="C:\Users\s078105\AppData\Local\Microsoft\Windows\Temporary Internet Files\Content.Outlook\MVH5U8XM\7d0b9beb464ad026bd87b0dccdc6199a.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01870" y="3744035"/>
            <a:ext cx="3105345" cy="232900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
        <p:nvSpPr>
          <p:cNvPr id="18" name="TextBox 17"/>
          <p:cNvSpPr txBox="1"/>
          <p:nvPr/>
        </p:nvSpPr>
        <p:spPr>
          <a:xfrm>
            <a:off x="6732240" y="3609020"/>
            <a:ext cx="2115235" cy="461665"/>
          </a:xfrm>
          <a:prstGeom prst="rect">
            <a:avLst/>
          </a:prstGeom>
        </p:spPr>
        <p:style>
          <a:lnRef idx="2">
            <a:schemeClr val="accent4"/>
          </a:lnRef>
          <a:fillRef idx="1">
            <a:schemeClr val="lt1"/>
          </a:fillRef>
          <a:effectRef idx="0">
            <a:schemeClr val="accent4"/>
          </a:effectRef>
          <a:fontRef idx="minor">
            <a:schemeClr val="dk1"/>
          </a:fontRef>
        </p:style>
        <p:txBody>
          <a:bodyPr wrap="square" rtlCol="0">
            <a:spAutoFit/>
          </a:bodyPr>
          <a:lstStyle/>
          <a:p>
            <a:pPr algn="ctr"/>
            <a:r>
              <a:rPr lang="en-US" sz="1200" dirty="0">
                <a:latin typeface="Calibri" panose="020F0502020204030204" pitchFamily="34" charset="0"/>
                <a:cs typeface="Calibri" panose="020F0502020204030204" pitchFamily="34" charset="0"/>
              </a:rPr>
              <a:t>Emirates Ab initio </a:t>
            </a:r>
            <a:r>
              <a:rPr lang="en-US" sz="1200" dirty="0" err="1">
                <a:latin typeface="Calibri" panose="020F0502020204030204" pitchFamily="34" charset="0"/>
                <a:cs typeface="Calibri" panose="020F0502020204030204" pitchFamily="34" charset="0"/>
              </a:rPr>
              <a:t>Programme</a:t>
            </a:r>
            <a:r>
              <a:rPr lang="en-US" sz="1200" dirty="0">
                <a:latin typeface="Calibri" panose="020F0502020204030204" pitchFamily="34" charset="0"/>
                <a:cs typeface="Calibri" panose="020F0502020204030204" pitchFamily="34" charset="0"/>
              </a:rPr>
              <a:t>. </a:t>
            </a:r>
          </a:p>
          <a:p>
            <a:pPr algn="ctr"/>
            <a:r>
              <a:rPr lang="en-US" sz="1200" dirty="0">
                <a:latin typeface="Calibri" panose="020F0502020204030204" pitchFamily="34" charset="0"/>
                <a:cs typeface="Calibri" panose="020F0502020204030204" pitchFamily="34" charset="0"/>
              </a:rPr>
              <a:t>Tomorrow’s Cabin Crew</a:t>
            </a:r>
          </a:p>
        </p:txBody>
      </p:sp>
      <p:pic>
        <p:nvPicPr>
          <p:cNvPr id="19" name="Picture 4" descr="D:\Flash News\June 2015\IMG_2199.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19654" b="30348"/>
          <a:stretch/>
        </p:blipFill>
        <p:spPr bwMode="auto">
          <a:xfrm>
            <a:off x="3491880" y="1538790"/>
            <a:ext cx="5130570" cy="192388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pic>
        <p:nvPicPr>
          <p:cNvPr id="20" name="Picture 4"/>
          <p:cNvPicPr>
            <a:picLocks noChangeAspect="1" noChangeArrowheads="1"/>
          </p:cNvPicPr>
          <p:nvPr/>
        </p:nvPicPr>
        <p:blipFill rotWithShape="1">
          <a:blip r:embed="rId5">
            <a:extLst>
              <a:ext uri="{28A0092B-C50C-407E-A947-70E740481C1C}">
                <a14:useLocalDpi xmlns:a14="http://schemas.microsoft.com/office/drawing/2010/main" val="0"/>
              </a:ext>
            </a:extLst>
          </a:blip>
          <a:srcRect l="6383" r="7419"/>
          <a:stretch/>
        </p:blipFill>
        <p:spPr bwMode="auto">
          <a:xfrm rot="5400000">
            <a:off x="6590207" y="4471134"/>
            <a:ext cx="2186807" cy="190274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pic>
        <p:nvPicPr>
          <p:cNvPr id="21" name="Picture 3" descr="D:\Flash News\June 2015\IMG_2890.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01570" y="4869160"/>
            <a:ext cx="2228253" cy="167380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
        <p:nvSpPr>
          <p:cNvPr id="22" name="TextBox 21"/>
          <p:cNvSpPr txBox="1"/>
          <p:nvPr/>
        </p:nvSpPr>
        <p:spPr>
          <a:xfrm>
            <a:off x="3086835" y="6309320"/>
            <a:ext cx="1260140" cy="276999"/>
          </a:xfrm>
          <a:prstGeom prst="rect">
            <a:avLst/>
          </a:prstGeom>
        </p:spPr>
        <p:style>
          <a:lnRef idx="2">
            <a:schemeClr val="accent4"/>
          </a:lnRef>
          <a:fillRef idx="1">
            <a:schemeClr val="lt1"/>
          </a:fillRef>
          <a:effectRef idx="0">
            <a:schemeClr val="accent4"/>
          </a:effectRef>
          <a:fontRef idx="minor">
            <a:schemeClr val="dk1"/>
          </a:fontRef>
        </p:style>
        <p:txBody>
          <a:bodyPr wrap="square" rtlCol="0">
            <a:spAutoFit/>
          </a:bodyPr>
          <a:lstStyle/>
          <a:p>
            <a:pPr algn="ctr"/>
            <a:r>
              <a:rPr lang="en-US" sz="1200" dirty="0">
                <a:latin typeface="Calibri" panose="020F0502020204030204" pitchFamily="34" charset="0"/>
                <a:cs typeface="Calibri" panose="020F0502020204030204" pitchFamily="34" charset="0"/>
              </a:rPr>
              <a:t>Our 1st Webinar</a:t>
            </a:r>
          </a:p>
        </p:txBody>
      </p:sp>
      <p:pic>
        <p:nvPicPr>
          <p:cNvPr id="23" name="Picture 22" descr="EK Logo Hi-Res-01">
            <a:hlinkClick r:id="rId7" action="ppaction://hlinksldjump"/>
          </p:cNvPr>
          <p:cNvPicPr>
            <a:picLocks noChangeAspect="1" noChangeArrowheads="1"/>
          </p:cNvPicPr>
          <p:nvPr/>
        </p:nvPicPr>
        <p:blipFill>
          <a:blip r:embed="rId8" cstate="screen">
            <a:extLst>
              <a:ext uri="{28A0092B-C50C-407E-A947-70E740481C1C}">
                <a14:useLocalDpi xmlns:a14="http://schemas.microsoft.com/office/drawing/2010/main"/>
              </a:ext>
            </a:extLst>
          </a:blip>
          <a:srcRect t="3986" b="3320"/>
          <a:stretch>
            <a:fillRect/>
          </a:stretch>
        </p:blipFill>
        <p:spPr bwMode="auto">
          <a:xfrm>
            <a:off x="8082390" y="0"/>
            <a:ext cx="857052" cy="1292841"/>
          </a:xfrm>
          <a:prstGeom prst="rect">
            <a:avLst/>
          </a:prstGeom>
          <a:noFill/>
          <a:ln>
            <a:noFill/>
          </a:ln>
          <a:effectLst/>
          <a:extLst>
            <a:ext uri="{909E8E84-426E-40DD-AFC4-6F175D3DCCD1}">
              <a14:hiddenFill xmlns:a14="http://schemas.microsoft.com/office/drawing/2010/main">
                <a:solidFill>
                  <a:srgbClr val="FFFFFE"/>
                </a:solidFill>
              </a14:hiddenFill>
            </a:ext>
            <a:ext uri="{91240B29-F687-4F45-9708-019B960494DF}">
              <a14:hiddenLine xmlns:a14="http://schemas.microsoft.com/office/drawing/2010/main" w="9525" algn="in">
                <a:solidFill>
                  <a:srgbClr val="212120"/>
                </a:solidFill>
                <a:miter lim="800000"/>
                <a:headEnd/>
                <a:tailEnd/>
              </a14:hiddenLine>
            </a:ext>
            <a:ext uri="{AF507438-7753-43E0-B8FC-AC1667EBCBE1}">
              <a14:hiddenEffects xmlns:a14="http://schemas.microsoft.com/office/drawing/2010/main">
                <a:effectLst>
                  <a:outerShdw dist="35921" dir="2700000" algn="ctr" rotWithShape="0">
                    <a:srgbClr val="DCD6D4"/>
                  </a:outerShdw>
                </a:effectLst>
              </a14:hiddenEffects>
            </a:ext>
          </a:extLst>
        </p:spPr>
      </p:pic>
    </p:spTree>
    <p:extLst>
      <p:ext uri="{BB962C8B-B14F-4D97-AF65-F5344CB8AC3E}">
        <p14:creationId xmlns:p14="http://schemas.microsoft.com/office/powerpoint/2010/main" val="990421199"/>
      </p:ext>
    </p:extLst>
  </p:cSld>
  <p:clrMapOvr>
    <a:masterClrMapping/>
  </p:clrMapOvr>
  <p:transition spd="slow" advClick="0">
    <p:strips/>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458670"/>
            <a:ext cx="9144000" cy="630070"/>
          </a:xfrm>
          <a:prstGeom prst="rect">
            <a:avLst/>
          </a:prstGeom>
          <a:solidFill>
            <a:schemeClr val="tx2">
              <a:lumMod val="60000"/>
              <a:lumOff val="40000"/>
              <a:alpha val="46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3" name="TextBox 2"/>
          <p:cNvSpPr txBox="1"/>
          <p:nvPr/>
        </p:nvSpPr>
        <p:spPr>
          <a:xfrm>
            <a:off x="251520" y="458670"/>
            <a:ext cx="6660740" cy="646331"/>
          </a:xfrm>
          <a:prstGeom prst="rect">
            <a:avLst/>
          </a:prstGeom>
          <a:noFill/>
        </p:spPr>
        <p:txBody>
          <a:bodyPr wrap="square" rtlCol="0">
            <a:spAutoFit/>
          </a:bodyPr>
          <a:lstStyle/>
          <a:p>
            <a:r>
              <a:rPr lang="en-GB" sz="3600"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Highlights of October 2015</a:t>
            </a:r>
            <a:endParaRPr lang="en-GB" sz="36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pic>
        <p:nvPicPr>
          <p:cNvPr id="1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5400000">
            <a:off x="-138480" y="3909010"/>
            <a:ext cx="3120000" cy="23400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
        <p:nvSpPr>
          <p:cNvPr id="13" name="TextBox 12"/>
          <p:cNvSpPr txBox="1"/>
          <p:nvPr/>
        </p:nvSpPr>
        <p:spPr>
          <a:xfrm>
            <a:off x="1871700" y="5994285"/>
            <a:ext cx="1440160" cy="646331"/>
          </a:xfrm>
          <a:prstGeom prst="rect">
            <a:avLst/>
          </a:prstGeom>
        </p:spPr>
        <p:style>
          <a:lnRef idx="2">
            <a:schemeClr val="accent4"/>
          </a:lnRef>
          <a:fillRef idx="1">
            <a:schemeClr val="lt1"/>
          </a:fillRef>
          <a:effectRef idx="0">
            <a:schemeClr val="accent4"/>
          </a:effectRef>
          <a:fontRef idx="minor">
            <a:schemeClr val="dk1"/>
          </a:fontRef>
        </p:style>
        <p:txBody>
          <a:bodyPr wrap="square" rtlCol="0">
            <a:spAutoFit/>
          </a:bodyPr>
          <a:lstStyle/>
          <a:p>
            <a:r>
              <a:rPr lang="en-GB" sz="1200" dirty="0">
                <a:latin typeface="Calibri" panose="020F0502020204030204" pitchFamily="34" charset="0"/>
                <a:cs typeface="Calibri" panose="020F0502020204030204" pitchFamily="34" charset="0"/>
              </a:rPr>
              <a:t>Congratulations to Sylvester for her Purser Graduation.</a:t>
            </a:r>
            <a:endParaRPr lang="en-GB" sz="1200" dirty="0">
              <a:latin typeface="Arial" panose="020B0604020202020204" pitchFamily="34" charset="0"/>
              <a:cs typeface="Arial" panose="020B0604020202020204" pitchFamily="34" charset="0"/>
            </a:endParaRPr>
          </a:p>
        </p:txBody>
      </p:sp>
      <p:pic>
        <p:nvPicPr>
          <p:cNvPr id="23" name="Picture 3"/>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9787" r="30261"/>
          <a:stretch/>
        </p:blipFill>
        <p:spPr bwMode="auto">
          <a:xfrm>
            <a:off x="251520" y="1178750"/>
            <a:ext cx="2205245" cy="215122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
        <p:nvSpPr>
          <p:cNvPr id="24" name="Rectangle 23"/>
          <p:cNvSpPr/>
          <p:nvPr/>
        </p:nvSpPr>
        <p:spPr>
          <a:xfrm>
            <a:off x="2051720" y="1223755"/>
            <a:ext cx="2565285" cy="646331"/>
          </a:xfrm>
          <a:prstGeom prst="rect">
            <a:avLst/>
          </a:prstGeom>
        </p:spPr>
        <p:style>
          <a:lnRef idx="2">
            <a:schemeClr val="accent4"/>
          </a:lnRef>
          <a:fillRef idx="1">
            <a:schemeClr val="lt1"/>
          </a:fillRef>
          <a:effectRef idx="0">
            <a:schemeClr val="accent4"/>
          </a:effectRef>
          <a:fontRef idx="minor">
            <a:schemeClr val="dk1"/>
          </a:fontRef>
        </p:style>
        <p:txBody>
          <a:bodyPr wrap="square" rtlCol="0">
            <a:spAutoFit/>
          </a:bodyPr>
          <a:lstStyle/>
          <a:p>
            <a:r>
              <a:rPr lang="en-GB" sz="1200" dirty="0" smtClean="0"/>
              <a:t>We </a:t>
            </a:r>
            <a:r>
              <a:rPr lang="en-GB" sz="1200" dirty="0"/>
              <a:t>offered our best wishes to PTT </a:t>
            </a:r>
            <a:r>
              <a:rPr lang="en-GB" sz="1200" dirty="0" smtClean="0">
                <a:latin typeface="Calibri" panose="020F0502020204030204" pitchFamily="34" charset="0"/>
                <a:cs typeface="Calibri" panose="020F0502020204030204" pitchFamily="34" charset="0"/>
              </a:rPr>
              <a:t>Daniela before </a:t>
            </a:r>
            <a:r>
              <a:rPr lang="en-GB" sz="1200" dirty="0">
                <a:latin typeface="Calibri" panose="020F0502020204030204" pitchFamily="34" charset="0"/>
                <a:cs typeface="Calibri" panose="020F0502020204030204" pitchFamily="34" charset="0"/>
              </a:rPr>
              <a:t>going on maternity leave</a:t>
            </a:r>
            <a:r>
              <a:rPr lang="en-GB" sz="1200" dirty="0" smtClean="0">
                <a:latin typeface="Calibri" panose="020F0502020204030204" pitchFamily="34" charset="0"/>
                <a:cs typeface="Calibri" panose="020F0502020204030204" pitchFamily="34" charset="0"/>
              </a:rPr>
              <a:t>.</a:t>
            </a:r>
            <a:endParaRPr lang="en-GB" sz="1200" dirty="0">
              <a:latin typeface="Arial" panose="020B0604020202020204" pitchFamily="34" charset="0"/>
              <a:cs typeface="Arial" panose="020B0604020202020204" pitchFamily="34" charset="0"/>
            </a:endParaRPr>
          </a:p>
        </p:txBody>
      </p:sp>
      <p:pic>
        <p:nvPicPr>
          <p:cNvPr id="2050" name="Picture 2" descr="D:\Office Staff Photos\Islay and Ioana Farewell\G1431895.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38275" t="16561" r="30256" b="17985"/>
          <a:stretch/>
        </p:blipFill>
        <p:spPr bwMode="auto">
          <a:xfrm>
            <a:off x="3401870" y="2123855"/>
            <a:ext cx="2576875" cy="401992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pic>
        <p:nvPicPr>
          <p:cNvPr id="2051" name="Picture 3" descr="D:\Office Staff Photos\Islay and Ioana Farewell\G1361853.JP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7571" t="20593" b="21379"/>
          <a:stretch/>
        </p:blipFill>
        <p:spPr bwMode="auto">
          <a:xfrm>
            <a:off x="5472100" y="4689140"/>
            <a:ext cx="3409593" cy="18002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pic>
        <p:nvPicPr>
          <p:cNvPr id="2052" name="Picture 4" descr="D:\Office Staff Photos\Islay and Ioana Farewell\G1451903.JP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b="22011"/>
          <a:stretch/>
        </p:blipFill>
        <p:spPr bwMode="auto">
          <a:xfrm>
            <a:off x="5382090" y="1358770"/>
            <a:ext cx="3462414" cy="202522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
        <p:nvSpPr>
          <p:cNvPr id="25" name="Rectangle 24"/>
          <p:cNvSpPr/>
          <p:nvPr/>
        </p:nvSpPr>
        <p:spPr>
          <a:xfrm>
            <a:off x="6327195" y="3744035"/>
            <a:ext cx="2205245" cy="461665"/>
          </a:xfrm>
          <a:prstGeom prst="rect">
            <a:avLst/>
          </a:prstGeom>
        </p:spPr>
        <p:style>
          <a:lnRef idx="2">
            <a:schemeClr val="accent4"/>
          </a:lnRef>
          <a:fillRef idx="1">
            <a:schemeClr val="lt1"/>
          </a:fillRef>
          <a:effectRef idx="0">
            <a:schemeClr val="accent4"/>
          </a:effectRef>
          <a:fontRef idx="minor">
            <a:schemeClr val="dk1"/>
          </a:fontRef>
        </p:style>
        <p:txBody>
          <a:bodyPr wrap="square" rtlCol="0">
            <a:spAutoFit/>
          </a:bodyPr>
          <a:lstStyle/>
          <a:p>
            <a:r>
              <a:rPr lang="en-GB" sz="1200" dirty="0" smtClean="0"/>
              <a:t>We </a:t>
            </a:r>
            <a:r>
              <a:rPr lang="en-GB" sz="1200" dirty="0"/>
              <a:t>offered our best wishes </a:t>
            </a:r>
            <a:r>
              <a:rPr lang="en-GB" sz="1200" dirty="0" smtClean="0"/>
              <a:t> and farewell to Ioana and Islay</a:t>
            </a:r>
            <a:endParaRPr lang="en-GB" sz="1200" dirty="0">
              <a:latin typeface="Arial" panose="020B0604020202020204" pitchFamily="34" charset="0"/>
              <a:cs typeface="Arial" panose="020B0604020202020204" pitchFamily="34" charset="0"/>
            </a:endParaRPr>
          </a:p>
        </p:txBody>
      </p:sp>
      <p:pic>
        <p:nvPicPr>
          <p:cNvPr id="26" name="Picture 25" descr="EK Logo Hi-Res-01">
            <a:hlinkClick r:id="rId7" action="ppaction://hlinksldjump"/>
          </p:cNvPr>
          <p:cNvPicPr>
            <a:picLocks noChangeAspect="1" noChangeArrowheads="1"/>
          </p:cNvPicPr>
          <p:nvPr/>
        </p:nvPicPr>
        <p:blipFill>
          <a:blip r:embed="rId8" cstate="screen">
            <a:extLst>
              <a:ext uri="{28A0092B-C50C-407E-A947-70E740481C1C}">
                <a14:useLocalDpi xmlns:a14="http://schemas.microsoft.com/office/drawing/2010/main"/>
              </a:ext>
            </a:extLst>
          </a:blip>
          <a:srcRect t="3986" b="3320"/>
          <a:stretch>
            <a:fillRect/>
          </a:stretch>
        </p:blipFill>
        <p:spPr bwMode="auto">
          <a:xfrm>
            <a:off x="8082390" y="0"/>
            <a:ext cx="857052" cy="1292841"/>
          </a:xfrm>
          <a:prstGeom prst="rect">
            <a:avLst/>
          </a:prstGeom>
          <a:noFill/>
          <a:ln>
            <a:noFill/>
          </a:ln>
          <a:effectLst/>
          <a:extLst>
            <a:ext uri="{909E8E84-426E-40DD-AFC4-6F175D3DCCD1}">
              <a14:hiddenFill xmlns:a14="http://schemas.microsoft.com/office/drawing/2010/main">
                <a:solidFill>
                  <a:srgbClr val="FFFFFE"/>
                </a:solidFill>
              </a14:hiddenFill>
            </a:ext>
            <a:ext uri="{91240B29-F687-4F45-9708-019B960494DF}">
              <a14:hiddenLine xmlns:a14="http://schemas.microsoft.com/office/drawing/2010/main" w="9525" algn="in">
                <a:solidFill>
                  <a:srgbClr val="212120"/>
                </a:solidFill>
                <a:miter lim="800000"/>
                <a:headEnd/>
                <a:tailEnd/>
              </a14:hiddenLine>
            </a:ext>
            <a:ext uri="{AF507438-7753-43E0-B8FC-AC1667EBCBE1}">
              <a14:hiddenEffects xmlns:a14="http://schemas.microsoft.com/office/drawing/2010/main">
                <a:effectLst>
                  <a:outerShdw dist="35921" dir="2700000" algn="ctr" rotWithShape="0">
                    <a:srgbClr val="DCD6D4"/>
                  </a:outerShdw>
                </a:effectLst>
              </a14:hiddenEffects>
            </a:ext>
          </a:extLst>
        </p:spPr>
      </p:pic>
    </p:spTree>
    <p:extLst>
      <p:ext uri="{BB962C8B-B14F-4D97-AF65-F5344CB8AC3E}">
        <p14:creationId xmlns:p14="http://schemas.microsoft.com/office/powerpoint/2010/main" val="3441523113"/>
      </p:ext>
    </p:extLst>
  </p:cSld>
  <p:clrMapOvr>
    <a:masterClrMapping/>
  </p:clrMapOvr>
  <p:transition spd="slow" advClick="0">
    <p:strips/>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458670"/>
            <a:ext cx="9144000" cy="630070"/>
          </a:xfrm>
          <a:prstGeom prst="rect">
            <a:avLst/>
          </a:prstGeom>
          <a:solidFill>
            <a:schemeClr val="tx2">
              <a:lumMod val="60000"/>
              <a:lumOff val="40000"/>
              <a:alpha val="46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3" name="TextBox 2"/>
          <p:cNvSpPr txBox="1"/>
          <p:nvPr/>
        </p:nvSpPr>
        <p:spPr>
          <a:xfrm>
            <a:off x="251520" y="458670"/>
            <a:ext cx="6660740" cy="646331"/>
          </a:xfrm>
          <a:prstGeom prst="rect">
            <a:avLst/>
          </a:prstGeom>
          <a:noFill/>
        </p:spPr>
        <p:txBody>
          <a:bodyPr wrap="square" rtlCol="0">
            <a:spAutoFit/>
          </a:bodyPr>
          <a:lstStyle/>
          <a:p>
            <a:r>
              <a:rPr lang="en-GB" sz="3600"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Highlights of November 2015</a:t>
            </a:r>
            <a:endParaRPr lang="en-GB" sz="36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13" name="TextBox 12"/>
          <p:cNvSpPr txBox="1"/>
          <p:nvPr/>
        </p:nvSpPr>
        <p:spPr>
          <a:xfrm>
            <a:off x="6867255" y="4599130"/>
            <a:ext cx="2025225" cy="830997"/>
          </a:xfrm>
          <a:prstGeom prst="rect">
            <a:avLst/>
          </a:prstGeom>
        </p:spPr>
        <p:style>
          <a:lnRef idx="2">
            <a:schemeClr val="accent4"/>
          </a:lnRef>
          <a:fillRef idx="1">
            <a:schemeClr val="lt1"/>
          </a:fillRef>
          <a:effectRef idx="0">
            <a:schemeClr val="accent4"/>
          </a:effectRef>
          <a:fontRef idx="minor">
            <a:schemeClr val="dk1"/>
          </a:fontRef>
        </p:style>
        <p:txBody>
          <a:bodyPr wrap="square" rtlCol="0">
            <a:spAutoFit/>
          </a:bodyPr>
          <a:lstStyle/>
          <a:p>
            <a:r>
              <a:rPr lang="en-GB" sz="1200" dirty="0">
                <a:latin typeface="Calibri" panose="020F0502020204030204" pitchFamily="34" charset="0"/>
                <a:cs typeface="Calibri" panose="020F0502020204030204" pitchFamily="34" charset="0"/>
              </a:rPr>
              <a:t>A huge congratulations to </a:t>
            </a:r>
            <a:r>
              <a:rPr lang="en-GB" sz="1200" dirty="0" err="1">
                <a:latin typeface="Calibri" panose="020F0502020204030204" pitchFamily="34" charset="0"/>
                <a:cs typeface="Calibri" panose="020F0502020204030204" pitchFamily="34" charset="0"/>
              </a:rPr>
              <a:t>Ghina</a:t>
            </a:r>
            <a:r>
              <a:rPr lang="en-GB" sz="1200" dirty="0">
                <a:latin typeface="Calibri" panose="020F0502020204030204" pitchFamily="34" charset="0"/>
                <a:cs typeface="Calibri" panose="020F0502020204030204" pitchFamily="34" charset="0"/>
              </a:rPr>
              <a:t> &amp; Wassim on the safe arrival of their newest family member, </a:t>
            </a:r>
            <a:r>
              <a:rPr lang="en-GB" sz="1200" dirty="0" err="1" smtClean="0">
                <a:latin typeface="Calibri" panose="020F0502020204030204" pitchFamily="34" charset="0"/>
                <a:cs typeface="Calibri" panose="020F0502020204030204" pitchFamily="34" charset="0"/>
              </a:rPr>
              <a:t>Majd</a:t>
            </a:r>
            <a:r>
              <a:rPr lang="en-GB" sz="1200" dirty="0">
                <a:latin typeface="Calibri" panose="020F0502020204030204" pitchFamily="34" charset="0"/>
                <a:cs typeface="Calibri" panose="020F0502020204030204" pitchFamily="34" charset="0"/>
              </a:rPr>
              <a:t>. </a:t>
            </a:r>
          </a:p>
        </p:txBody>
      </p:sp>
      <p:pic>
        <p:nvPicPr>
          <p:cNvPr id="17" name="Picture 2" descr="image00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2280" y="1718810"/>
            <a:ext cx="1620180" cy="266172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pic>
        <p:nvPicPr>
          <p:cNvPr id="9"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0800000">
            <a:off x="4166955" y="1493785"/>
            <a:ext cx="2640293" cy="198022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
        <p:nvSpPr>
          <p:cNvPr id="10" name="TextBox 9"/>
          <p:cNvSpPr txBox="1"/>
          <p:nvPr/>
        </p:nvSpPr>
        <p:spPr>
          <a:xfrm>
            <a:off x="4707015" y="3699030"/>
            <a:ext cx="2025225" cy="646331"/>
          </a:xfrm>
          <a:prstGeom prst="rect">
            <a:avLst/>
          </a:prstGeom>
        </p:spPr>
        <p:style>
          <a:lnRef idx="2">
            <a:schemeClr val="accent4"/>
          </a:lnRef>
          <a:fillRef idx="1">
            <a:schemeClr val="lt1"/>
          </a:fillRef>
          <a:effectRef idx="0">
            <a:schemeClr val="accent4"/>
          </a:effectRef>
          <a:fontRef idx="minor">
            <a:schemeClr val="dk1"/>
          </a:fontRef>
        </p:style>
        <p:txBody>
          <a:bodyPr wrap="square" rtlCol="0">
            <a:spAutoFit/>
          </a:bodyPr>
          <a:lstStyle/>
          <a:p>
            <a:r>
              <a:rPr lang="en-GB" sz="1200" dirty="0" smtClean="0">
                <a:latin typeface="Calibri" panose="020F0502020204030204" pitchFamily="34" charset="0"/>
                <a:cs typeface="Calibri" panose="020F0502020204030204" pitchFamily="34" charset="0"/>
              </a:rPr>
              <a:t>We </a:t>
            </a:r>
            <a:r>
              <a:rPr lang="en-GB" sz="1200" dirty="0">
                <a:latin typeface="Calibri" panose="020F0502020204030204" pitchFamily="34" charset="0"/>
                <a:cs typeface="Calibri" panose="020F0502020204030204" pitchFamily="34" charset="0"/>
              </a:rPr>
              <a:t>wished Romina farewell before she goes on her maternity leave.</a:t>
            </a:r>
          </a:p>
        </p:txBody>
      </p:sp>
      <p:pic>
        <p:nvPicPr>
          <p:cNvPr id="11" name="Picture 10"/>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5400000">
            <a:off x="2090161" y="3840609"/>
            <a:ext cx="2173367" cy="171019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
        <p:nvSpPr>
          <p:cNvPr id="14" name="TextBox 13"/>
          <p:cNvSpPr txBox="1"/>
          <p:nvPr/>
        </p:nvSpPr>
        <p:spPr>
          <a:xfrm>
            <a:off x="2231740" y="5904275"/>
            <a:ext cx="2025225" cy="830997"/>
          </a:xfrm>
          <a:prstGeom prst="rect">
            <a:avLst/>
          </a:prstGeom>
        </p:spPr>
        <p:style>
          <a:lnRef idx="2">
            <a:schemeClr val="accent4"/>
          </a:lnRef>
          <a:fillRef idx="1">
            <a:schemeClr val="lt1"/>
          </a:fillRef>
          <a:effectRef idx="0">
            <a:schemeClr val="accent4"/>
          </a:effectRef>
          <a:fontRef idx="minor">
            <a:schemeClr val="dk1"/>
          </a:fontRef>
        </p:style>
        <p:txBody>
          <a:bodyPr wrap="square" rtlCol="0">
            <a:spAutoFit/>
          </a:bodyPr>
          <a:lstStyle/>
          <a:p>
            <a:r>
              <a:rPr lang="en-GB" sz="1200" dirty="0">
                <a:latin typeface="Calibri" panose="020F0502020204030204" pitchFamily="34" charset="0"/>
                <a:cs typeface="Calibri" panose="020F0502020204030204" pitchFamily="34" charset="0"/>
              </a:rPr>
              <a:t>Jen visited college recently with her 4 month old daughter. Although sad to be leaving her Training </a:t>
            </a:r>
            <a:r>
              <a:rPr lang="en-GB" sz="1200" dirty="0" smtClean="0">
                <a:latin typeface="Calibri" panose="020F0502020204030204" pitchFamily="34" charset="0"/>
                <a:cs typeface="Calibri" panose="020F0502020204030204" pitchFamily="34" charset="0"/>
              </a:rPr>
              <a:t>family.</a:t>
            </a:r>
            <a:endParaRPr lang="en-GB" sz="1200" dirty="0">
              <a:latin typeface="Calibri" panose="020F0502020204030204" pitchFamily="34" charset="0"/>
              <a:cs typeface="Calibri" panose="020F0502020204030204" pitchFamily="34" charset="0"/>
            </a:endParaRPr>
          </a:p>
        </p:txBody>
      </p:sp>
      <p:pic>
        <p:nvPicPr>
          <p:cNvPr id="15" name="Picture 3"/>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33115"/>
          <a:stretch/>
        </p:blipFill>
        <p:spPr bwMode="auto">
          <a:xfrm>
            <a:off x="4797025" y="4689140"/>
            <a:ext cx="1710190" cy="203456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
        <p:nvSpPr>
          <p:cNvPr id="16" name="TextBox 15"/>
          <p:cNvSpPr txBox="1"/>
          <p:nvPr/>
        </p:nvSpPr>
        <p:spPr>
          <a:xfrm>
            <a:off x="6687235" y="6219310"/>
            <a:ext cx="2025225" cy="461665"/>
          </a:xfrm>
          <a:prstGeom prst="rect">
            <a:avLst/>
          </a:prstGeom>
        </p:spPr>
        <p:style>
          <a:lnRef idx="2">
            <a:schemeClr val="accent4"/>
          </a:lnRef>
          <a:fillRef idx="1">
            <a:schemeClr val="lt1"/>
          </a:fillRef>
          <a:effectRef idx="0">
            <a:schemeClr val="accent4"/>
          </a:effectRef>
          <a:fontRef idx="minor">
            <a:schemeClr val="dk1"/>
          </a:fontRef>
        </p:style>
        <p:txBody>
          <a:bodyPr wrap="square" rtlCol="0">
            <a:spAutoFit/>
          </a:bodyPr>
          <a:lstStyle/>
          <a:p>
            <a:pPr algn="ctr"/>
            <a:r>
              <a:rPr lang="en-GB" sz="1200" dirty="0">
                <a:latin typeface="Calibri" panose="020F0502020204030204" pitchFamily="34" charset="0"/>
                <a:cs typeface="Calibri" panose="020F0502020204030204" pitchFamily="34" charset="0"/>
              </a:rPr>
              <a:t>Congratulations to </a:t>
            </a:r>
            <a:r>
              <a:rPr lang="en-GB" sz="1200" dirty="0" smtClean="0">
                <a:latin typeface="Calibri" panose="020F0502020204030204" pitchFamily="34" charset="0"/>
                <a:cs typeface="Calibri" panose="020F0502020204030204" pitchFamily="34" charset="0"/>
              </a:rPr>
              <a:t/>
            </a:r>
            <a:br>
              <a:rPr lang="en-GB" sz="1200" dirty="0" smtClean="0">
                <a:latin typeface="Calibri" panose="020F0502020204030204" pitchFamily="34" charset="0"/>
                <a:cs typeface="Calibri" panose="020F0502020204030204" pitchFamily="34" charset="0"/>
              </a:rPr>
            </a:br>
            <a:r>
              <a:rPr lang="en-GB" sz="1200" dirty="0" smtClean="0">
                <a:latin typeface="Calibri" panose="020F0502020204030204" pitchFamily="34" charset="0"/>
                <a:cs typeface="Calibri" panose="020F0502020204030204" pitchFamily="34" charset="0"/>
              </a:rPr>
              <a:t>Jodie </a:t>
            </a:r>
            <a:r>
              <a:rPr lang="en-GB" sz="1200" dirty="0">
                <a:latin typeface="Calibri" panose="020F0502020204030204" pitchFamily="34" charset="0"/>
                <a:cs typeface="Calibri" panose="020F0502020204030204" pitchFamily="34" charset="0"/>
              </a:rPr>
              <a:t>and </a:t>
            </a:r>
            <a:r>
              <a:rPr lang="en-GB" sz="1200" dirty="0" err="1">
                <a:latin typeface="Calibri" panose="020F0502020204030204" pitchFamily="34" charset="0"/>
                <a:cs typeface="Calibri" panose="020F0502020204030204" pitchFamily="34" charset="0"/>
              </a:rPr>
              <a:t>Ehab</a:t>
            </a:r>
            <a:r>
              <a:rPr lang="en-GB" sz="1200" dirty="0">
                <a:latin typeface="Calibri" panose="020F0502020204030204" pitchFamily="34" charset="0"/>
                <a:cs typeface="Calibri" panose="020F0502020204030204" pitchFamily="34" charset="0"/>
              </a:rPr>
              <a:t>. </a:t>
            </a:r>
          </a:p>
        </p:txBody>
      </p:sp>
      <p:pic>
        <p:nvPicPr>
          <p:cNvPr id="18" name="Picture 2"/>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29336" b="28335"/>
          <a:stretch/>
        </p:blipFill>
        <p:spPr bwMode="auto">
          <a:xfrm>
            <a:off x="161510" y="1718810"/>
            <a:ext cx="3840427" cy="12192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
        <p:nvSpPr>
          <p:cNvPr id="19" name="TextBox 18"/>
          <p:cNvSpPr txBox="1"/>
          <p:nvPr/>
        </p:nvSpPr>
        <p:spPr>
          <a:xfrm>
            <a:off x="206515" y="3203975"/>
            <a:ext cx="1935216" cy="3046988"/>
          </a:xfrm>
          <a:prstGeom prst="rect">
            <a:avLst/>
          </a:prstGeom>
        </p:spPr>
        <p:style>
          <a:lnRef idx="2">
            <a:schemeClr val="accent4"/>
          </a:lnRef>
          <a:fillRef idx="1">
            <a:schemeClr val="lt1"/>
          </a:fillRef>
          <a:effectRef idx="0">
            <a:schemeClr val="accent4"/>
          </a:effectRef>
          <a:fontRef idx="minor">
            <a:schemeClr val="dk1"/>
          </a:fontRef>
        </p:style>
        <p:txBody>
          <a:bodyPr wrap="square" rtlCol="0">
            <a:spAutoFit/>
          </a:bodyPr>
          <a:lstStyle/>
          <a:p>
            <a:r>
              <a:rPr lang="en-GB" sz="1200" dirty="0">
                <a:latin typeface="Calibri" panose="020F0502020204030204" pitchFamily="34" charset="0"/>
                <a:cs typeface="Calibri" panose="020F0502020204030204" pitchFamily="34" charset="0"/>
              </a:rPr>
              <a:t>‘” Your professionalism and dedication for the financial year 14/15, with over 245,000 training </a:t>
            </a:r>
            <a:r>
              <a:rPr lang="en-GB" sz="1200" dirty="0" smtClean="0">
                <a:latin typeface="Calibri" panose="020F0502020204030204" pitchFamily="34" charset="0"/>
                <a:cs typeface="Calibri" panose="020F0502020204030204" pitchFamily="34" charset="0"/>
              </a:rPr>
              <a:t>days delivered </a:t>
            </a:r>
            <a:r>
              <a:rPr lang="en-GB" sz="1200" dirty="0">
                <a:latin typeface="Calibri" panose="020F0502020204030204" pitchFamily="34" charset="0"/>
                <a:cs typeface="Calibri" panose="020F0502020204030204" pitchFamily="34" charset="0"/>
              </a:rPr>
              <a:t>across Cabin Crew Training it has been a very busy year. We are always impressed </a:t>
            </a:r>
            <a:r>
              <a:rPr lang="en-GB" sz="1200" dirty="0" smtClean="0">
                <a:latin typeface="Calibri" panose="020F0502020204030204" pitchFamily="34" charset="0"/>
                <a:cs typeface="Calibri" panose="020F0502020204030204" pitchFamily="34" charset="0"/>
              </a:rPr>
              <a:t>by  </a:t>
            </a:r>
            <a:r>
              <a:rPr lang="en-GB" sz="1200" dirty="0">
                <a:latin typeface="Calibri" panose="020F0502020204030204" pitchFamily="34" charset="0"/>
                <a:cs typeface="Calibri" panose="020F0502020204030204" pitchFamily="34" charset="0"/>
              </a:rPr>
              <a:t>the energy of the training environment and we know this is down to each and every one of you. </a:t>
            </a:r>
            <a:r>
              <a:rPr lang="en-GB" sz="1200" dirty="0" smtClean="0">
                <a:latin typeface="Calibri" panose="020F0502020204030204" pitchFamily="34" charset="0"/>
                <a:cs typeface="Calibri" panose="020F0502020204030204" pitchFamily="34" charset="0"/>
              </a:rPr>
              <a:t> Your </a:t>
            </a:r>
            <a:r>
              <a:rPr lang="en-GB" sz="1200" dirty="0">
                <a:latin typeface="Calibri" panose="020F0502020204030204" pitchFamily="34" charset="0"/>
                <a:cs typeface="Calibri" panose="020F0502020204030204" pitchFamily="34" charset="0"/>
              </a:rPr>
              <a:t>passion and commitment to your role is valued and really does make a difference. Thank you.”</a:t>
            </a:r>
          </a:p>
        </p:txBody>
      </p:sp>
      <p:pic>
        <p:nvPicPr>
          <p:cNvPr id="20" name="Picture 19" descr="EK Logo Hi-Res-01">
            <a:hlinkClick r:id="rId7" action="ppaction://hlinksldjump"/>
          </p:cNvPr>
          <p:cNvPicPr>
            <a:picLocks noChangeAspect="1" noChangeArrowheads="1"/>
          </p:cNvPicPr>
          <p:nvPr/>
        </p:nvPicPr>
        <p:blipFill>
          <a:blip r:embed="rId8" cstate="screen">
            <a:extLst>
              <a:ext uri="{28A0092B-C50C-407E-A947-70E740481C1C}">
                <a14:useLocalDpi xmlns:a14="http://schemas.microsoft.com/office/drawing/2010/main"/>
              </a:ext>
            </a:extLst>
          </a:blip>
          <a:srcRect t="3986" b="3320"/>
          <a:stretch>
            <a:fillRect/>
          </a:stretch>
        </p:blipFill>
        <p:spPr bwMode="auto">
          <a:xfrm>
            <a:off x="8082390" y="0"/>
            <a:ext cx="857052" cy="1292841"/>
          </a:xfrm>
          <a:prstGeom prst="rect">
            <a:avLst/>
          </a:prstGeom>
          <a:noFill/>
          <a:ln>
            <a:noFill/>
          </a:ln>
          <a:effectLst/>
          <a:extLst>
            <a:ext uri="{909E8E84-426E-40DD-AFC4-6F175D3DCCD1}">
              <a14:hiddenFill xmlns:a14="http://schemas.microsoft.com/office/drawing/2010/main">
                <a:solidFill>
                  <a:srgbClr val="FFFFFE"/>
                </a:solidFill>
              </a14:hiddenFill>
            </a:ext>
            <a:ext uri="{91240B29-F687-4F45-9708-019B960494DF}">
              <a14:hiddenLine xmlns:a14="http://schemas.microsoft.com/office/drawing/2010/main" w="9525" algn="in">
                <a:solidFill>
                  <a:srgbClr val="212120"/>
                </a:solidFill>
                <a:miter lim="800000"/>
                <a:headEnd/>
                <a:tailEnd/>
              </a14:hiddenLine>
            </a:ext>
            <a:ext uri="{AF507438-7753-43E0-B8FC-AC1667EBCBE1}">
              <a14:hiddenEffects xmlns:a14="http://schemas.microsoft.com/office/drawing/2010/main">
                <a:effectLst>
                  <a:outerShdw dist="35921" dir="2700000" algn="ctr" rotWithShape="0">
                    <a:srgbClr val="DCD6D4"/>
                  </a:outerShdw>
                </a:effectLst>
              </a14:hiddenEffects>
            </a:ext>
          </a:extLst>
        </p:spPr>
      </p:pic>
    </p:spTree>
    <p:extLst>
      <p:ext uri="{BB962C8B-B14F-4D97-AF65-F5344CB8AC3E}">
        <p14:creationId xmlns:p14="http://schemas.microsoft.com/office/powerpoint/2010/main" val="3617677715"/>
      </p:ext>
    </p:extLst>
  </p:cSld>
  <p:clrMapOvr>
    <a:masterClrMapping/>
  </p:clrMapOvr>
  <p:transition spd="slow" advClick="0">
    <p:strips/>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descr="C:\Users\s419542\Pictures\1a.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86835" y="4104075"/>
            <a:ext cx="2880320" cy="216024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pic>
        <p:nvPicPr>
          <p:cNvPr id="4101" name="Picture 5" descr="C:\Users\s419542\Pictures\2b.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47175" y="4194085"/>
            <a:ext cx="2732667" cy="20495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
        <p:nvSpPr>
          <p:cNvPr id="2" name="Rectangle 1"/>
          <p:cNvSpPr/>
          <p:nvPr/>
        </p:nvSpPr>
        <p:spPr>
          <a:xfrm>
            <a:off x="0" y="458670"/>
            <a:ext cx="9144000" cy="630070"/>
          </a:xfrm>
          <a:prstGeom prst="rect">
            <a:avLst/>
          </a:prstGeom>
          <a:solidFill>
            <a:schemeClr val="tx2">
              <a:lumMod val="60000"/>
              <a:lumOff val="40000"/>
              <a:alpha val="46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3" name="TextBox 2"/>
          <p:cNvSpPr txBox="1"/>
          <p:nvPr/>
        </p:nvSpPr>
        <p:spPr>
          <a:xfrm>
            <a:off x="251520" y="458670"/>
            <a:ext cx="6660740" cy="646331"/>
          </a:xfrm>
          <a:prstGeom prst="rect">
            <a:avLst/>
          </a:prstGeom>
          <a:noFill/>
        </p:spPr>
        <p:txBody>
          <a:bodyPr wrap="square" rtlCol="0">
            <a:spAutoFit/>
          </a:bodyPr>
          <a:lstStyle/>
          <a:p>
            <a:r>
              <a:rPr lang="en-GB" sz="3600"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Highlights of December 2015</a:t>
            </a:r>
            <a:endParaRPr lang="en-GB" sz="36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sp>
        <p:nvSpPr>
          <p:cNvPr id="13" name="TextBox 12"/>
          <p:cNvSpPr txBox="1"/>
          <p:nvPr/>
        </p:nvSpPr>
        <p:spPr>
          <a:xfrm>
            <a:off x="1106615" y="4104075"/>
            <a:ext cx="1665185" cy="1015663"/>
          </a:xfrm>
          <a:prstGeom prst="rect">
            <a:avLst/>
          </a:prstGeom>
        </p:spPr>
        <p:style>
          <a:lnRef idx="2">
            <a:schemeClr val="accent4"/>
          </a:lnRef>
          <a:fillRef idx="1">
            <a:schemeClr val="lt1"/>
          </a:fillRef>
          <a:effectRef idx="0">
            <a:schemeClr val="accent4"/>
          </a:effectRef>
          <a:fontRef idx="minor">
            <a:schemeClr val="dk1"/>
          </a:fontRef>
        </p:style>
        <p:txBody>
          <a:bodyPr wrap="square" rtlCol="0">
            <a:spAutoFit/>
          </a:bodyPr>
          <a:lstStyle/>
          <a:p>
            <a:r>
              <a:rPr lang="en-GB" sz="1200" dirty="0">
                <a:latin typeface="Calibri" panose="020F0502020204030204" pitchFamily="34" charset="0"/>
                <a:cs typeface="Calibri" panose="020F0502020204030204" pitchFamily="34" charset="0"/>
              </a:rPr>
              <a:t>A huge congratulations to </a:t>
            </a:r>
            <a:r>
              <a:rPr lang="en-GB" sz="1200" dirty="0" smtClean="0">
                <a:latin typeface="Calibri" panose="020F0502020204030204" pitchFamily="34" charset="0"/>
                <a:cs typeface="Calibri" panose="020F0502020204030204" pitchFamily="34" charset="0"/>
              </a:rPr>
              <a:t>Jailyss who </a:t>
            </a:r>
            <a:r>
              <a:rPr lang="en-GB" sz="1200" dirty="0">
                <a:latin typeface="Calibri" panose="020F0502020204030204" pitchFamily="34" charset="0"/>
                <a:cs typeface="Calibri" panose="020F0502020204030204" pitchFamily="34" charset="0"/>
              </a:rPr>
              <a:t>has been successful in the recent selection process for </a:t>
            </a:r>
            <a:endParaRPr lang="en-GB" sz="1200" dirty="0" smtClean="0">
              <a:latin typeface="Calibri" panose="020F0502020204030204" pitchFamily="34" charset="0"/>
              <a:cs typeface="Calibri" panose="020F0502020204030204" pitchFamily="34" charset="0"/>
            </a:endParaRPr>
          </a:p>
          <a:p>
            <a:r>
              <a:rPr lang="en-GB" sz="1200" dirty="0" smtClean="0">
                <a:latin typeface="Calibri" panose="020F0502020204030204" pitchFamily="34" charset="0"/>
                <a:cs typeface="Calibri" panose="020F0502020204030204" pitchFamily="34" charset="0"/>
              </a:rPr>
              <a:t>Cabin </a:t>
            </a:r>
            <a:r>
              <a:rPr lang="en-GB" sz="1200" dirty="0">
                <a:latin typeface="Calibri" panose="020F0502020204030204" pitchFamily="34" charset="0"/>
                <a:cs typeface="Calibri" panose="020F0502020204030204" pitchFamily="34" charset="0"/>
              </a:rPr>
              <a:t>Crew Manager!</a:t>
            </a:r>
          </a:p>
        </p:txBody>
      </p:sp>
      <p:sp>
        <p:nvSpPr>
          <p:cNvPr id="10" name="TextBox 9"/>
          <p:cNvSpPr txBox="1"/>
          <p:nvPr/>
        </p:nvSpPr>
        <p:spPr>
          <a:xfrm>
            <a:off x="4842030" y="6174305"/>
            <a:ext cx="2610290" cy="461665"/>
          </a:xfrm>
          <a:prstGeom prst="rect">
            <a:avLst/>
          </a:prstGeom>
        </p:spPr>
        <p:style>
          <a:lnRef idx="2">
            <a:schemeClr val="accent4"/>
          </a:lnRef>
          <a:fillRef idx="1">
            <a:schemeClr val="lt1"/>
          </a:fillRef>
          <a:effectRef idx="0">
            <a:schemeClr val="accent4"/>
          </a:effectRef>
          <a:fontRef idx="minor">
            <a:schemeClr val="dk1"/>
          </a:fontRef>
        </p:style>
        <p:txBody>
          <a:bodyPr wrap="square" rtlCol="0">
            <a:spAutoFit/>
          </a:bodyPr>
          <a:lstStyle/>
          <a:p>
            <a:r>
              <a:rPr lang="en-GB" sz="1200" dirty="0" smtClean="0">
                <a:latin typeface="Calibri" panose="020F0502020204030204" pitchFamily="34" charset="0"/>
                <a:cs typeface="Calibri" panose="020F0502020204030204" pitchFamily="34" charset="0"/>
              </a:rPr>
              <a:t>We </a:t>
            </a:r>
            <a:r>
              <a:rPr lang="en-GB" sz="1200" dirty="0">
                <a:latin typeface="Calibri" panose="020F0502020204030204" pitchFamily="34" charset="0"/>
                <a:cs typeface="Calibri" panose="020F0502020204030204" pitchFamily="34" charset="0"/>
              </a:rPr>
              <a:t>wished </a:t>
            </a:r>
            <a:r>
              <a:rPr lang="en-GB" sz="1200" dirty="0" smtClean="0">
                <a:latin typeface="Calibri" panose="020F0502020204030204" pitchFamily="34" charset="0"/>
                <a:cs typeface="Calibri" panose="020F0502020204030204" pitchFamily="34" charset="0"/>
              </a:rPr>
              <a:t>Samantha  Carre farewell and all  the best in her new role.</a:t>
            </a:r>
            <a:endParaRPr lang="en-GB" sz="1200" dirty="0">
              <a:latin typeface="Calibri" panose="020F0502020204030204" pitchFamily="34" charset="0"/>
              <a:cs typeface="Calibri" panose="020F0502020204030204" pitchFamily="34" charset="0"/>
            </a:endParaRPr>
          </a:p>
        </p:txBody>
      </p:sp>
      <p:pic>
        <p:nvPicPr>
          <p:cNvPr id="20" name="Picture 19" descr="EK Logo Hi-Res-01">
            <a:hlinkClick r:id="rId4" action="ppaction://hlinksldjump"/>
          </p:cNvPr>
          <p:cNvPicPr>
            <a:picLocks noChangeAspect="1" noChangeArrowheads="1"/>
          </p:cNvPicPr>
          <p:nvPr/>
        </p:nvPicPr>
        <p:blipFill>
          <a:blip r:embed="rId5" cstate="screen">
            <a:extLst>
              <a:ext uri="{28A0092B-C50C-407E-A947-70E740481C1C}">
                <a14:useLocalDpi xmlns:a14="http://schemas.microsoft.com/office/drawing/2010/main"/>
              </a:ext>
            </a:extLst>
          </a:blip>
          <a:srcRect t="3986" b="3320"/>
          <a:stretch>
            <a:fillRect/>
          </a:stretch>
        </p:blipFill>
        <p:spPr bwMode="auto">
          <a:xfrm>
            <a:off x="8082390" y="0"/>
            <a:ext cx="857052" cy="1292841"/>
          </a:xfrm>
          <a:prstGeom prst="rect">
            <a:avLst/>
          </a:prstGeom>
          <a:noFill/>
          <a:ln>
            <a:noFill/>
          </a:ln>
          <a:effectLst/>
          <a:extLst>
            <a:ext uri="{909E8E84-426E-40DD-AFC4-6F175D3DCCD1}">
              <a14:hiddenFill xmlns:a14="http://schemas.microsoft.com/office/drawing/2010/main">
                <a:solidFill>
                  <a:srgbClr val="FFFFFE"/>
                </a:solidFill>
              </a14:hiddenFill>
            </a:ext>
            <a:ext uri="{91240B29-F687-4F45-9708-019B960494DF}">
              <a14:hiddenLine xmlns:a14="http://schemas.microsoft.com/office/drawing/2010/main" w="9525" algn="in">
                <a:solidFill>
                  <a:srgbClr val="212120"/>
                </a:solidFill>
                <a:miter lim="800000"/>
                <a:headEnd/>
                <a:tailEnd/>
              </a14:hiddenLine>
            </a:ext>
            <a:ext uri="{AF507438-7753-43E0-B8FC-AC1667EBCBE1}">
              <a14:hiddenEffects xmlns:a14="http://schemas.microsoft.com/office/drawing/2010/main">
                <a:effectLst>
                  <a:outerShdw dist="35921" dir="2700000" algn="ctr" rotWithShape="0">
                    <a:srgbClr val="DCD6D4"/>
                  </a:outerShdw>
                </a:effectLst>
              </a14:hiddenEffects>
            </a:ext>
          </a:extLst>
        </p:spPr>
      </p:pic>
      <p:pic>
        <p:nvPicPr>
          <p:cNvPr id="4098" name="Picture 2" descr="D:\100CANON\IMG_1677.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86535" y="1718810"/>
            <a:ext cx="3285665" cy="219044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pic>
        <p:nvPicPr>
          <p:cNvPr id="4099" name="Picture 3"/>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t="22541" b="7514"/>
          <a:stretch/>
        </p:blipFill>
        <p:spPr bwMode="auto">
          <a:xfrm>
            <a:off x="3941930" y="1313765"/>
            <a:ext cx="4936520" cy="258962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
        <p:nvSpPr>
          <p:cNvPr id="21" name="TextBox 20"/>
          <p:cNvSpPr txBox="1"/>
          <p:nvPr/>
        </p:nvSpPr>
        <p:spPr>
          <a:xfrm>
            <a:off x="6597225" y="3429000"/>
            <a:ext cx="2025225" cy="461665"/>
          </a:xfrm>
          <a:prstGeom prst="rect">
            <a:avLst/>
          </a:prstGeom>
        </p:spPr>
        <p:style>
          <a:lnRef idx="2">
            <a:schemeClr val="accent4"/>
          </a:lnRef>
          <a:fillRef idx="1">
            <a:schemeClr val="lt1"/>
          </a:fillRef>
          <a:effectRef idx="0">
            <a:schemeClr val="accent4"/>
          </a:effectRef>
          <a:fontRef idx="minor">
            <a:schemeClr val="dk1"/>
          </a:fontRef>
        </p:style>
        <p:txBody>
          <a:bodyPr wrap="square" rtlCol="0">
            <a:spAutoFit/>
          </a:bodyPr>
          <a:lstStyle/>
          <a:p>
            <a:r>
              <a:rPr lang="en-GB" sz="1200" dirty="0" smtClean="0">
                <a:latin typeface="Calibri" panose="020F0502020204030204" pitchFamily="34" charset="0"/>
                <a:cs typeface="Calibri" panose="020F0502020204030204" pitchFamily="34" charset="0"/>
              </a:rPr>
              <a:t>Service Training celebrated 44</a:t>
            </a:r>
            <a:r>
              <a:rPr lang="en-GB" sz="1200" baseline="30000" dirty="0" smtClean="0">
                <a:latin typeface="Calibri" panose="020F0502020204030204" pitchFamily="34" charset="0"/>
                <a:cs typeface="Calibri" panose="020F0502020204030204" pitchFamily="34" charset="0"/>
              </a:rPr>
              <a:t>th</a:t>
            </a:r>
            <a:r>
              <a:rPr lang="en-GB" sz="1200" dirty="0" smtClean="0">
                <a:latin typeface="Calibri" panose="020F0502020204030204" pitchFamily="34" charset="0"/>
                <a:cs typeface="Calibri" panose="020F0502020204030204" pitchFamily="34" charset="0"/>
              </a:rPr>
              <a:t> UAE National  Day . </a:t>
            </a:r>
            <a:endParaRPr lang="en-GB" sz="12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326237720"/>
      </p:ext>
    </p:extLst>
  </p:cSld>
  <p:clrMapOvr>
    <a:masterClrMapping/>
  </p:clrMapOvr>
  <p:transition spd="slow" advClick="0">
    <p:strips/>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3499" t="1430" b="2803"/>
          <a:stretch/>
        </p:blipFill>
        <p:spPr bwMode="auto">
          <a:xfrm>
            <a:off x="0" y="0"/>
            <a:ext cx="9143999" cy="685800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EK Logo Hi-Res-01">
            <a:hlinkClick r:id="rId3" action="ppaction://hlinksldjump"/>
          </p:cNvPr>
          <p:cNvPicPr>
            <a:picLocks noChangeAspect="1" noChangeArrowheads="1"/>
          </p:cNvPicPr>
          <p:nvPr/>
        </p:nvPicPr>
        <p:blipFill>
          <a:blip r:embed="rId4" cstate="screen">
            <a:extLst>
              <a:ext uri="{28A0092B-C50C-407E-A947-70E740481C1C}">
                <a14:useLocalDpi xmlns:a14="http://schemas.microsoft.com/office/drawing/2010/main"/>
              </a:ext>
            </a:extLst>
          </a:blip>
          <a:srcRect t="3986" b="3320"/>
          <a:stretch>
            <a:fillRect/>
          </a:stretch>
        </p:blipFill>
        <p:spPr bwMode="auto">
          <a:xfrm>
            <a:off x="8082390" y="0"/>
            <a:ext cx="857052" cy="1292841"/>
          </a:xfrm>
          <a:prstGeom prst="rect">
            <a:avLst/>
          </a:prstGeom>
          <a:noFill/>
          <a:ln>
            <a:noFill/>
          </a:ln>
          <a:effectLst/>
          <a:extLst>
            <a:ext uri="{909E8E84-426E-40DD-AFC4-6F175D3DCCD1}">
              <a14:hiddenFill xmlns:a14="http://schemas.microsoft.com/office/drawing/2010/main">
                <a:solidFill>
                  <a:srgbClr val="FFFFFE"/>
                </a:solidFill>
              </a14:hiddenFill>
            </a:ext>
            <a:ext uri="{91240B29-F687-4F45-9708-019B960494DF}">
              <a14:hiddenLine xmlns:a14="http://schemas.microsoft.com/office/drawing/2010/main" w="9525" algn="in">
                <a:solidFill>
                  <a:srgbClr val="212120"/>
                </a:solidFill>
                <a:miter lim="800000"/>
                <a:headEnd/>
                <a:tailEnd/>
              </a14:hiddenLine>
            </a:ext>
            <a:ext uri="{AF507438-7753-43E0-B8FC-AC1667EBCBE1}">
              <a14:hiddenEffects xmlns:a14="http://schemas.microsoft.com/office/drawing/2010/main">
                <a:effectLst>
                  <a:outerShdw dist="35921" dir="2700000" algn="ctr" rotWithShape="0">
                    <a:srgbClr val="DCD6D4"/>
                  </a:outerShdw>
                </a:effectLst>
              </a14:hiddenEffects>
            </a:ext>
          </a:extLst>
        </p:spPr>
      </p:pic>
      <p:pic>
        <p:nvPicPr>
          <p:cNvPr id="7" name="Picture 4">
            <a:hlinkClick r:id="" action="ppaction://hlinkshowjump?jump=previousslide"/>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161510" y="2978950"/>
            <a:ext cx="303213" cy="3032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7222380"/>
      </p:ext>
    </p:extLst>
  </p:cSld>
  <p:clrMapOvr>
    <a:masterClrMapping/>
  </p:clrMapOvr>
  <p:transition spd="slow" advClick="0">
    <p:strips/>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1053" b="1291"/>
          <a:stretch/>
        </p:blipFill>
        <p:spPr bwMode="auto">
          <a:xfrm>
            <a:off x="-10886" y="0"/>
            <a:ext cx="9144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EK Logo Hi-Res-01">
            <a:hlinkClick r:id="rId3" action="ppaction://hlinksldjump"/>
          </p:cNvPr>
          <p:cNvPicPr>
            <a:picLocks noChangeAspect="1" noChangeArrowheads="1"/>
          </p:cNvPicPr>
          <p:nvPr/>
        </p:nvPicPr>
        <p:blipFill>
          <a:blip r:embed="rId4" cstate="screen">
            <a:extLst>
              <a:ext uri="{28A0092B-C50C-407E-A947-70E740481C1C}">
                <a14:useLocalDpi xmlns:a14="http://schemas.microsoft.com/office/drawing/2010/main"/>
              </a:ext>
            </a:extLst>
          </a:blip>
          <a:srcRect t="3986" b="3320"/>
          <a:stretch>
            <a:fillRect/>
          </a:stretch>
        </p:blipFill>
        <p:spPr bwMode="auto">
          <a:xfrm>
            <a:off x="8082390" y="0"/>
            <a:ext cx="857052" cy="1292841"/>
          </a:xfrm>
          <a:prstGeom prst="rect">
            <a:avLst/>
          </a:prstGeom>
          <a:noFill/>
          <a:ln>
            <a:noFill/>
          </a:ln>
          <a:effectLst/>
          <a:extLst>
            <a:ext uri="{909E8E84-426E-40DD-AFC4-6F175D3DCCD1}">
              <a14:hiddenFill xmlns:a14="http://schemas.microsoft.com/office/drawing/2010/main">
                <a:solidFill>
                  <a:srgbClr val="FFFFFE"/>
                </a:solidFill>
              </a14:hiddenFill>
            </a:ext>
            <a:ext uri="{91240B29-F687-4F45-9708-019B960494DF}">
              <a14:hiddenLine xmlns:a14="http://schemas.microsoft.com/office/drawing/2010/main" w="9525" algn="in">
                <a:solidFill>
                  <a:srgbClr val="212120"/>
                </a:solidFill>
                <a:miter lim="800000"/>
                <a:headEnd/>
                <a:tailEnd/>
              </a14:hiddenLine>
            </a:ext>
            <a:ext uri="{AF507438-7753-43E0-B8FC-AC1667EBCBE1}">
              <a14:hiddenEffects xmlns:a14="http://schemas.microsoft.com/office/drawing/2010/main">
                <a:effectLst>
                  <a:outerShdw dist="35921" dir="2700000" algn="ctr" rotWithShape="0">
                    <a:srgbClr val="DCD6D4"/>
                  </a:outerShdw>
                </a:effectLst>
              </a14:hiddenEffects>
            </a:ext>
          </a:extLst>
        </p:spPr>
      </p:pic>
      <p:pic>
        <p:nvPicPr>
          <p:cNvPr id="6" name="Picture 3">
            <a:hlinkClick r:id="" action="ppaction://hlinkshowjump?jump=nextslide"/>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8712460" y="2978950"/>
            <a:ext cx="303213" cy="30321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a:hlinkClick r:id="" action="ppaction://hlinkshowjump?jump=previousslide"/>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161510" y="2978950"/>
            <a:ext cx="303213" cy="3032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8385007"/>
      </p:ext>
    </p:extLst>
  </p:cSld>
  <p:clrMapOvr>
    <a:masterClrMapping/>
  </p:clrMapOvr>
  <p:transition spd="slow" advClick="0">
    <p:strips/>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43" t="2344" r="241" b="-544"/>
          <a:stretch/>
        </p:blipFill>
        <p:spPr bwMode="auto">
          <a:xfrm>
            <a:off x="0" y="-1"/>
            <a:ext cx="9144000" cy="689619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EK Logo Hi-Res-01">
            <a:hlinkClick r:id="rId3" action="ppaction://hlinksldjump"/>
          </p:cNvPr>
          <p:cNvPicPr>
            <a:picLocks noChangeAspect="1" noChangeArrowheads="1"/>
          </p:cNvPicPr>
          <p:nvPr/>
        </p:nvPicPr>
        <p:blipFill>
          <a:blip r:embed="rId4" cstate="screen">
            <a:extLst>
              <a:ext uri="{28A0092B-C50C-407E-A947-70E740481C1C}">
                <a14:useLocalDpi xmlns:a14="http://schemas.microsoft.com/office/drawing/2010/main"/>
              </a:ext>
            </a:extLst>
          </a:blip>
          <a:srcRect t="3986" b="3320"/>
          <a:stretch>
            <a:fillRect/>
          </a:stretch>
        </p:blipFill>
        <p:spPr bwMode="auto">
          <a:xfrm>
            <a:off x="8082390" y="0"/>
            <a:ext cx="857052" cy="1292841"/>
          </a:xfrm>
          <a:prstGeom prst="rect">
            <a:avLst/>
          </a:prstGeom>
          <a:noFill/>
          <a:ln>
            <a:noFill/>
          </a:ln>
          <a:effectLst/>
          <a:extLst>
            <a:ext uri="{909E8E84-426E-40DD-AFC4-6F175D3DCCD1}">
              <a14:hiddenFill xmlns:a14="http://schemas.microsoft.com/office/drawing/2010/main">
                <a:solidFill>
                  <a:srgbClr val="FFFFFE"/>
                </a:solidFill>
              </a14:hiddenFill>
            </a:ext>
            <a:ext uri="{91240B29-F687-4F45-9708-019B960494DF}">
              <a14:hiddenLine xmlns:a14="http://schemas.microsoft.com/office/drawing/2010/main" w="9525" algn="in">
                <a:solidFill>
                  <a:srgbClr val="212120"/>
                </a:solidFill>
                <a:miter lim="800000"/>
                <a:headEnd/>
                <a:tailEnd/>
              </a14:hiddenLine>
            </a:ext>
            <a:ext uri="{AF507438-7753-43E0-B8FC-AC1667EBCBE1}">
              <a14:hiddenEffects xmlns:a14="http://schemas.microsoft.com/office/drawing/2010/main">
                <a:effectLst>
                  <a:outerShdw dist="35921" dir="2700000" algn="ctr" rotWithShape="0">
                    <a:srgbClr val="DCD6D4"/>
                  </a:outerShdw>
                </a:effectLst>
              </a14:hiddenEffects>
            </a:ext>
          </a:extLst>
        </p:spPr>
      </p:pic>
      <p:pic>
        <p:nvPicPr>
          <p:cNvPr id="6" name="Picture 3">
            <a:hlinkClick r:id="" action="ppaction://hlinkshowjump?jump=nextslide"/>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8712460" y="2978950"/>
            <a:ext cx="303213" cy="30321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a:hlinkClick r:id="" action="ppaction://hlinkshowjump?jump=previousslide"/>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161510" y="2978950"/>
            <a:ext cx="303213" cy="3032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5486382"/>
      </p:ext>
    </p:extLst>
  </p:cSld>
  <p:clrMapOvr>
    <a:masterClrMapping/>
  </p:clrMapOvr>
  <p:transition spd="slow" advClick="0">
    <p:strips/>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544" b="1800"/>
          <a:stretch/>
        </p:blipFill>
        <p:spPr bwMode="auto">
          <a:xfrm>
            <a:off x="0" y="-1"/>
            <a:ext cx="9144000" cy="685800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3">
            <a:hlinkClick r:id="" action="ppaction://hlinkshowjump?jump=nextslide"/>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8712460" y="2978950"/>
            <a:ext cx="303213" cy="30321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a:hlinkClick r:id="" action="ppaction://hlinkshowjump?jump=previousslide"/>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161510" y="2978950"/>
            <a:ext cx="303213" cy="3032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9134982"/>
      </p:ext>
    </p:extLst>
  </p:cSld>
  <p:clrMapOvr>
    <a:masterClrMapping/>
  </p:clrMapOvr>
  <p:transition spd="slow" advClick="0">
    <p:strips/>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1926" b="-271"/>
          <a:stretch/>
        </p:blipFill>
        <p:spPr bwMode="auto">
          <a:xfrm>
            <a:off x="15931" y="0"/>
            <a:ext cx="9128069" cy="689438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3">
            <a:hlinkClick r:id="" action="ppaction://hlinkshowjump?jump=nextslide"/>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8712460" y="2978950"/>
            <a:ext cx="303213" cy="30321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a:hlinkClick r:id="" action="ppaction://hlinkshowjump?jump=previousslide"/>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161510" y="2978950"/>
            <a:ext cx="303213" cy="3032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6433257"/>
      </p:ext>
    </p:extLst>
  </p:cSld>
  <p:clrMapOvr>
    <a:masterClrMapping/>
  </p:clrMapOvr>
  <p:transition spd="slow" advClick="0">
    <p:strips/>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0" y="-81390"/>
            <a:ext cx="9144000" cy="702259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3">
            <a:hlinkClick r:id="" action="ppaction://hlinkshowjump?jump=nextslide"/>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8712460" y="2978950"/>
            <a:ext cx="303213" cy="30321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a:hlinkClick r:id="" action="ppaction://hlinkshowjump?jump=previousslide"/>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161510" y="2978950"/>
            <a:ext cx="303213" cy="3032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9650474"/>
      </p:ext>
    </p:extLst>
  </p:cSld>
  <p:clrMapOvr>
    <a:masterClrMapping/>
  </p:clrMapOvr>
  <p:transition spd="slow" advClick="0">
    <p:strips/>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789568" y="1370385"/>
            <a:ext cx="7697867" cy="5163960"/>
          </a:xfrm>
          <a:prstGeom prst="rect">
            <a:avLst/>
          </a:prstGeom>
          <a:solidFill>
            <a:schemeClr val="tx1">
              <a:alpha val="3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 name="TextBox 3"/>
          <p:cNvSpPr txBox="1"/>
          <p:nvPr/>
        </p:nvSpPr>
        <p:spPr>
          <a:xfrm>
            <a:off x="827584" y="940658"/>
            <a:ext cx="5147780" cy="400110"/>
          </a:xfrm>
          <a:prstGeom prst="rect">
            <a:avLst/>
          </a:prstGeom>
          <a:noFill/>
        </p:spPr>
        <p:txBody>
          <a:bodyPr wrap="square" rtlCol="0">
            <a:spAutoFit/>
          </a:bodyPr>
          <a:lstStyle/>
          <a:p>
            <a:r>
              <a:rPr lang="en-US" sz="2000" dirty="0">
                <a:latin typeface="EK03Plain-M01" panose="00000600000000000000" pitchFamily="2" charset="0"/>
                <a:ea typeface="Segoe UI Symbol" pitchFamily="34" charset="0"/>
                <a:cs typeface="EK03Plain-M01" panose="00000600000000000000" pitchFamily="2" charset="0"/>
              </a:rPr>
              <a:t>News | </a:t>
            </a:r>
            <a:r>
              <a:rPr lang="en-GB" sz="2000" dirty="0">
                <a:latin typeface="EK03Plain-M01" panose="00000600000000000000" pitchFamily="2" charset="0"/>
                <a:ea typeface="Segoe UI Symbol" pitchFamily="34" charset="0"/>
                <a:cs typeface="EK03Plain-M01" panose="00000600000000000000" pitchFamily="2" charset="0"/>
              </a:rPr>
              <a:t>Cervical Cancer Awareness Month</a:t>
            </a:r>
          </a:p>
        </p:txBody>
      </p:sp>
      <p:sp>
        <p:nvSpPr>
          <p:cNvPr id="2" name="TextBox 1"/>
          <p:cNvSpPr txBox="1"/>
          <p:nvPr/>
        </p:nvSpPr>
        <p:spPr>
          <a:xfrm>
            <a:off x="881590" y="3248980"/>
            <a:ext cx="7470831" cy="3231654"/>
          </a:xfrm>
          <a:prstGeom prst="rect">
            <a:avLst/>
          </a:prstGeom>
          <a:noFill/>
        </p:spPr>
        <p:txBody>
          <a:bodyPr wrap="square" rtlCol="0">
            <a:spAutoFit/>
          </a:bodyPr>
          <a:lstStyle/>
          <a:p>
            <a:r>
              <a:rPr lang="en-GB" sz="1200" dirty="0">
                <a:solidFill>
                  <a:schemeClr val="bg1"/>
                </a:solidFill>
                <a:latin typeface="Franklin Gothic Book" panose="020B0503020102020204" pitchFamily="34" charset="0"/>
              </a:rPr>
              <a:t>This time last year I wasn't dreaming of finding new shoes or the latest hand bag under the tree, instead, I was hoping for one wish to come true and be Cancer free for Christmas. </a:t>
            </a:r>
          </a:p>
          <a:p>
            <a:r>
              <a:rPr lang="en-GB" sz="1200" dirty="0">
                <a:solidFill>
                  <a:schemeClr val="bg1"/>
                </a:solidFill>
                <a:latin typeface="Franklin Gothic Book" panose="020B0503020102020204" pitchFamily="34" charset="0"/>
              </a:rPr>
              <a:t>I have decided to share my experience now in particular because once the festive cheer is over and the celebrations of welcoming 2016 have finally wound down, January will not only mark the beginning of an exciting new year ahead, it is also Cervical Cancer Awareness Month.</a:t>
            </a:r>
          </a:p>
          <a:p>
            <a:r>
              <a:rPr lang="en-GB" sz="1200" dirty="0">
                <a:solidFill>
                  <a:schemeClr val="bg1"/>
                </a:solidFill>
                <a:latin typeface="Franklin Gothic Book" panose="020B0503020102020204" pitchFamily="34" charset="0"/>
              </a:rPr>
              <a:t>My story began in July 2014. I had began to experience a unique set of symptoms which were very typical of Cervical Cancer. After a series of tests and investigation I was given the devastating news that I did indeed have Cancer of the Cervix, stage 1B1. </a:t>
            </a:r>
            <a:endParaRPr lang="en-GB" sz="1200" dirty="0" smtClean="0">
              <a:solidFill>
                <a:schemeClr val="bg1"/>
              </a:solidFill>
              <a:latin typeface="Franklin Gothic Book" panose="020B0503020102020204" pitchFamily="34" charset="0"/>
            </a:endParaRPr>
          </a:p>
          <a:p>
            <a:endParaRPr lang="en-GB" sz="1200" dirty="0">
              <a:solidFill>
                <a:schemeClr val="bg1"/>
              </a:solidFill>
              <a:latin typeface="Franklin Gothic Book" panose="020B0503020102020204" pitchFamily="34" charset="0"/>
            </a:endParaRPr>
          </a:p>
          <a:p>
            <a:r>
              <a:rPr lang="en-GB" sz="1200" dirty="0">
                <a:solidFill>
                  <a:schemeClr val="bg1"/>
                </a:solidFill>
                <a:latin typeface="Franklin Gothic Book" panose="020B0503020102020204" pitchFamily="34" charset="0"/>
              </a:rPr>
              <a:t>I was very lucky that mine was classed as early stage but serious enough to require treatment that would not only save me but change my life forever.  </a:t>
            </a:r>
          </a:p>
          <a:p>
            <a:r>
              <a:rPr lang="en-GB" sz="1200" dirty="0">
                <a:solidFill>
                  <a:schemeClr val="bg1"/>
                </a:solidFill>
                <a:latin typeface="Franklin Gothic Book" panose="020B0503020102020204" pitchFamily="34" charset="0"/>
              </a:rPr>
              <a:t>I was fortunate to avoid the agony of Chemo and Radio Therapy but the operation would affect my fertility, which I found devastating.</a:t>
            </a:r>
          </a:p>
          <a:p>
            <a:r>
              <a:rPr lang="en-GB" sz="1200" dirty="0">
                <a:solidFill>
                  <a:schemeClr val="bg1"/>
                </a:solidFill>
                <a:latin typeface="Franklin Gothic Book" panose="020B0503020102020204" pitchFamily="34" charset="0"/>
              </a:rPr>
              <a:t>On 5th December 2014 I spent five and a half hours in surgery to remove most of my cervix and fourteen of my pelvic lymph nodes. On 18th December 2014 my wish came true and I received the call to confirm that my operation was a success, I was cancer free for Christmas!</a:t>
            </a:r>
          </a:p>
          <a:p>
            <a:r>
              <a:rPr lang="en-GB" sz="1200" dirty="0">
                <a:solidFill>
                  <a:schemeClr val="bg1"/>
                </a:solidFill>
                <a:latin typeface="Franklin Gothic Book" panose="020B0503020102020204" pitchFamily="34" charset="0"/>
              </a:rPr>
              <a:t>I am now in remission and have check-ups every few months for 5 years to follow my surgery... so far so good</a:t>
            </a:r>
            <a:r>
              <a:rPr lang="en-GB" sz="1200" dirty="0" smtClean="0">
                <a:solidFill>
                  <a:schemeClr val="bg1"/>
                </a:solidFill>
                <a:latin typeface="Franklin Gothic Book" panose="020B0503020102020204" pitchFamily="34" charset="0"/>
              </a:rPr>
              <a:t>!!</a:t>
            </a:r>
            <a:endParaRPr lang="en-GB" sz="1200" dirty="0">
              <a:solidFill>
                <a:schemeClr val="bg1"/>
              </a:solidFill>
              <a:latin typeface="Franklin Gothic Book" panose="020B0503020102020204" pitchFamily="34" charset="0"/>
            </a:endParaRPr>
          </a:p>
        </p:txBody>
      </p:sp>
      <p:pic>
        <p:nvPicPr>
          <p:cNvPr id="12" name="Picture 11" descr="EK Logo Hi-Res-01">
            <a:hlinkClick r:id="rId2" action="ppaction://hlinksldjump"/>
          </p:cNvPr>
          <p:cNvPicPr>
            <a:picLocks noChangeAspect="1" noChangeArrowheads="1"/>
          </p:cNvPicPr>
          <p:nvPr/>
        </p:nvPicPr>
        <p:blipFill>
          <a:blip r:embed="rId3" cstate="screen">
            <a:extLst>
              <a:ext uri="{28A0092B-C50C-407E-A947-70E740481C1C}">
                <a14:useLocalDpi xmlns:a14="http://schemas.microsoft.com/office/drawing/2010/main"/>
              </a:ext>
            </a:extLst>
          </a:blip>
          <a:srcRect t="3986" b="3320"/>
          <a:stretch>
            <a:fillRect/>
          </a:stretch>
        </p:blipFill>
        <p:spPr bwMode="auto">
          <a:xfrm>
            <a:off x="8082390" y="0"/>
            <a:ext cx="857052" cy="1292841"/>
          </a:xfrm>
          <a:prstGeom prst="rect">
            <a:avLst/>
          </a:prstGeom>
          <a:noFill/>
          <a:ln>
            <a:noFill/>
          </a:ln>
          <a:effectLst/>
          <a:extLst>
            <a:ext uri="{909E8E84-426E-40DD-AFC4-6F175D3DCCD1}">
              <a14:hiddenFill xmlns:a14="http://schemas.microsoft.com/office/drawing/2010/main">
                <a:solidFill>
                  <a:srgbClr val="FFFFFE"/>
                </a:solidFill>
              </a14:hiddenFill>
            </a:ext>
            <a:ext uri="{91240B29-F687-4F45-9708-019B960494DF}">
              <a14:hiddenLine xmlns:a14="http://schemas.microsoft.com/office/drawing/2010/main" w="9525" algn="in">
                <a:solidFill>
                  <a:srgbClr val="212120"/>
                </a:solidFill>
                <a:miter lim="800000"/>
                <a:headEnd/>
                <a:tailEnd/>
              </a14:hiddenLine>
            </a:ext>
            <a:ext uri="{AF507438-7753-43E0-B8FC-AC1667EBCBE1}">
              <a14:hiddenEffects xmlns:a14="http://schemas.microsoft.com/office/drawing/2010/main">
                <a:effectLst>
                  <a:outerShdw dist="35921" dir="2700000" algn="ctr" rotWithShape="0">
                    <a:srgbClr val="DCD6D4"/>
                  </a:outerShdw>
                </a:effectLst>
              </a14:hiddenEffects>
            </a:ext>
          </a:extLst>
        </p:spPr>
      </p:pic>
      <p:pic>
        <p:nvPicPr>
          <p:cNvPr id="13" name="Picture 3">
            <a:hlinkClick r:id="" action="ppaction://hlinkshowjump?jump=nextslide"/>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8712460" y="2978950"/>
            <a:ext cx="303213" cy="303213"/>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a:hlinkClick r:id="" action="ppaction://hlinkshowjump?jump=previousslide"/>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161510" y="2978950"/>
            <a:ext cx="303213" cy="303213"/>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C:\Users\s419542\Pictures\1.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61810" y="1538790"/>
            <a:ext cx="3192109" cy="17024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3193456"/>
      </p:ext>
    </p:extLst>
  </p:cSld>
  <p:clrMapOvr>
    <a:masterClrMapping/>
  </p:clrMapOvr>
  <p:transition spd="slow" advClick="0">
    <p:strips/>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789568" y="1370385"/>
            <a:ext cx="7697867" cy="5163960"/>
          </a:xfrm>
          <a:prstGeom prst="rect">
            <a:avLst/>
          </a:prstGeom>
          <a:solidFill>
            <a:schemeClr val="tx1">
              <a:alpha val="3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 name="TextBox 3"/>
          <p:cNvSpPr txBox="1"/>
          <p:nvPr/>
        </p:nvSpPr>
        <p:spPr>
          <a:xfrm>
            <a:off x="827584" y="940658"/>
            <a:ext cx="5147780" cy="400110"/>
          </a:xfrm>
          <a:prstGeom prst="rect">
            <a:avLst/>
          </a:prstGeom>
          <a:noFill/>
        </p:spPr>
        <p:txBody>
          <a:bodyPr wrap="square" rtlCol="0">
            <a:spAutoFit/>
          </a:bodyPr>
          <a:lstStyle/>
          <a:p>
            <a:r>
              <a:rPr lang="en-US" sz="2000" dirty="0">
                <a:latin typeface="EK03Plain-M01" panose="00000600000000000000" pitchFamily="2" charset="0"/>
                <a:ea typeface="Segoe UI Symbol" pitchFamily="34" charset="0"/>
                <a:cs typeface="EK03Plain-M01" panose="00000600000000000000" pitchFamily="2" charset="0"/>
              </a:rPr>
              <a:t>News | </a:t>
            </a:r>
            <a:r>
              <a:rPr lang="en-GB" sz="2000" dirty="0">
                <a:latin typeface="EK03Plain-M01" panose="00000600000000000000" pitchFamily="2" charset="0"/>
                <a:ea typeface="Segoe UI Symbol" pitchFamily="34" charset="0"/>
                <a:cs typeface="EK03Plain-M01" panose="00000600000000000000" pitchFamily="2" charset="0"/>
              </a:rPr>
              <a:t>Cervical Cancer Awareness Month</a:t>
            </a:r>
          </a:p>
        </p:txBody>
      </p:sp>
      <p:sp>
        <p:nvSpPr>
          <p:cNvPr id="2" name="TextBox 1"/>
          <p:cNvSpPr txBox="1"/>
          <p:nvPr/>
        </p:nvSpPr>
        <p:spPr>
          <a:xfrm>
            <a:off x="791579" y="1808820"/>
            <a:ext cx="5625625" cy="3970318"/>
          </a:xfrm>
          <a:prstGeom prst="rect">
            <a:avLst/>
          </a:prstGeom>
          <a:noFill/>
        </p:spPr>
        <p:txBody>
          <a:bodyPr wrap="square" rtlCol="0">
            <a:spAutoFit/>
          </a:bodyPr>
          <a:lstStyle/>
          <a:p>
            <a:r>
              <a:rPr lang="en-GB" sz="1200" dirty="0">
                <a:solidFill>
                  <a:schemeClr val="bg1"/>
                </a:solidFill>
                <a:latin typeface="Franklin Gothic Book" panose="020B0503020102020204" pitchFamily="34" charset="0"/>
              </a:rPr>
              <a:t>I am grateful for what I see as my 'second chance' and have been heavily focused on raising awareness to Cervical Cancer in a bid to help others know the signs and take necessary preventative action to protect themselves and their families. </a:t>
            </a:r>
          </a:p>
          <a:p>
            <a:r>
              <a:rPr lang="en-GB" sz="1200" dirty="0">
                <a:solidFill>
                  <a:schemeClr val="bg1"/>
                </a:solidFill>
                <a:latin typeface="Franklin Gothic Book" panose="020B0503020102020204" pitchFamily="34" charset="0"/>
              </a:rPr>
              <a:t>I appreciate that there are men reading so I have been careful not to go into too much detail about signs, symptoms, treatment and preventative measures (regular screening and vaccinations</a:t>
            </a:r>
            <a:r>
              <a:rPr lang="en-GB" sz="1200" dirty="0" smtClean="0">
                <a:solidFill>
                  <a:schemeClr val="bg1"/>
                </a:solidFill>
                <a:latin typeface="Franklin Gothic Book" panose="020B0503020102020204" pitchFamily="34" charset="0"/>
              </a:rPr>
              <a:t>).</a:t>
            </a:r>
            <a:br>
              <a:rPr lang="en-GB" sz="1200" dirty="0" smtClean="0">
                <a:solidFill>
                  <a:schemeClr val="bg1"/>
                </a:solidFill>
                <a:latin typeface="Franklin Gothic Book" panose="020B0503020102020204" pitchFamily="34" charset="0"/>
              </a:rPr>
            </a:br>
            <a:endParaRPr lang="en-GB" sz="1200" dirty="0">
              <a:solidFill>
                <a:schemeClr val="bg1"/>
              </a:solidFill>
              <a:latin typeface="Franklin Gothic Book" panose="020B0503020102020204" pitchFamily="34" charset="0"/>
            </a:endParaRPr>
          </a:p>
          <a:p>
            <a:r>
              <a:rPr lang="en-GB" sz="1200" dirty="0">
                <a:solidFill>
                  <a:schemeClr val="bg1"/>
                </a:solidFill>
                <a:latin typeface="Franklin Gothic Book" panose="020B0503020102020204" pitchFamily="34" charset="0"/>
              </a:rPr>
              <a:t>I have included the link to my Facebook page where you can access information to associated causes, signs and symptoms, cervical screening and vaccines to protect younger women. If you do wish to see my story in full detail I have made a video which is accessible on my Facebook page</a:t>
            </a:r>
            <a:r>
              <a:rPr lang="en-GB" sz="1200" dirty="0" smtClean="0">
                <a:solidFill>
                  <a:schemeClr val="bg1"/>
                </a:solidFill>
                <a:latin typeface="Franklin Gothic Book" panose="020B0503020102020204" pitchFamily="34" charset="0"/>
              </a:rPr>
              <a:t>.</a:t>
            </a:r>
            <a:br>
              <a:rPr lang="en-GB" sz="1200" dirty="0" smtClean="0">
                <a:solidFill>
                  <a:schemeClr val="bg1"/>
                </a:solidFill>
                <a:latin typeface="Franklin Gothic Book" panose="020B0503020102020204" pitchFamily="34" charset="0"/>
              </a:rPr>
            </a:br>
            <a:endParaRPr lang="en-GB" sz="1200" dirty="0">
              <a:solidFill>
                <a:schemeClr val="bg1"/>
              </a:solidFill>
              <a:latin typeface="Franklin Gothic Book" panose="020B0503020102020204" pitchFamily="34" charset="0"/>
            </a:endParaRPr>
          </a:p>
          <a:p>
            <a:r>
              <a:rPr lang="en-GB" sz="1200" dirty="0">
                <a:solidFill>
                  <a:schemeClr val="bg1"/>
                </a:solidFill>
                <a:latin typeface="Franklin Gothic Book" panose="020B0503020102020204" pitchFamily="34" charset="0"/>
              </a:rPr>
              <a:t>https://www.facebook.com/naomiormefightlikeagirl</a:t>
            </a:r>
            <a:r>
              <a:rPr lang="en-GB" sz="1200" dirty="0" smtClean="0">
                <a:solidFill>
                  <a:schemeClr val="bg1"/>
                </a:solidFill>
                <a:latin typeface="Franklin Gothic Book" panose="020B0503020102020204" pitchFamily="34" charset="0"/>
              </a:rPr>
              <a:t>/</a:t>
            </a:r>
            <a:br>
              <a:rPr lang="en-GB" sz="1200" dirty="0" smtClean="0">
                <a:solidFill>
                  <a:schemeClr val="bg1"/>
                </a:solidFill>
                <a:latin typeface="Franklin Gothic Book" panose="020B0503020102020204" pitchFamily="34" charset="0"/>
              </a:rPr>
            </a:br>
            <a:endParaRPr lang="en-GB" sz="1200" dirty="0">
              <a:solidFill>
                <a:schemeClr val="bg1"/>
              </a:solidFill>
              <a:latin typeface="Franklin Gothic Book" panose="020B0503020102020204" pitchFamily="34" charset="0"/>
            </a:endParaRPr>
          </a:p>
          <a:p>
            <a:r>
              <a:rPr lang="en-GB" sz="1200" dirty="0">
                <a:solidFill>
                  <a:schemeClr val="bg1"/>
                </a:solidFill>
                <a:latin typeface="Franklin Gothic Book" panose="020B0503020102020204" pitchFamily="34" charset="0"/>
              </a:rPr>
              <a:t>I would like to wish my fabulous training family a fantastic festive season. It has been amazing to have had the support from everyone, especially when I returned to the office in January, this year. My recovery has been, and continues to be, so much easier with the great people I have around me. </a:t>
            </a:r>
            <a:r>
              <a:rPr lang="en-GB" sz="1200" dirty="0" smtClean="0">
                <a:solidFill>
                  <a:schemeClr val="bg1"/>
                </a:solidFill>
                <a:latin typeface="Franklin Gothic Book" panose="020B0503020102020204" pitchFamily="34" charset="0"/>
              </a:rPr>
              <a:t/>
            </a:r>
            <a:br>
              <a:rPr lang="en-GB" sz="1200" dirty="0" smtClean="0">
                <a:solidFill>
                  <a:schemeClr val="bg1"/>
                </a:solidFill>
                <a:latin typeface="Franklin Gothic Book" panose="020B0503020102020204" pitchFamily="34" charset="0"/>
              </a:rPr>
            </a:br>
            <a:r>
              <a:rPr lang="en-GB" sz="1200" dirty="0"/>
              <a:t/>
            </a:r>
            <a:br>
              <a:rPr lang="en-GB" sz="1200" dirty="0"/>
            </a:br>
            <a:r>
              <a:rPr lang="en-GB" sz="1200" dirty="0">
                <a:solidFill>
                  <a:schemeClr val="bg1"/>
                </a:solidFill>
                <a:latin typeface="Franklin Gothic Book" panose="020B0503020102020204" pitchFamily="34" charset="0"/>
              </a:rPr>
              <a:t>Naomi Orme</a:t>
            </a:r>
            <a:r>
              <a:rPr lang="en-GB" sz="1200" dirty="0"/>
              <a:t/>
            </a:r>
            <a:br>
              <a:rPr lang="en-GB" sz="1200" dirty="0"/>
            </a:br>
            <a:endParaRPr lang="en-GB" sz="1200" dirty="0">
              <a:solidFill>
                <a:schemeClr val="bg1"/>
              </a:solidFill>
              <a:latin typeface="Franklin Gothic Book" panose="020B0503020102020204" pitchFamily="34" charset="0"/>
            </a:endParaRPr>
          </a:p>
        </p:txBody>
      </p:sp>
      <p:pic>
        <p:nvPicPr>
          <p:cNvPr id="12" name="Picture 11" descr="EK Logo Hi-Res-01">
            <a:hlinkClick r:id="rId2" action="ppaction://hlinksldjump"/>
          </p:cNvPr>
          <p:cNvPicPr>
            <a:picLocks noChangeAspect="1" noChangeArrowheads="1"/>
          </p:cNvPicPr>
          <p:nvPr/>
        </p:nvPicPr>
        <p:blipFill>
          <a:blip r:embed="rId3" cstate="screen">
            <a:extLst>
              <a:ext uri="{28A0092B-C50C-407E-A947-70E740481C1C}">
                <a14:useLocalDpi xmlns:a14="http://schemas.microsoft.com/office/drawing/2010/main"/>
              </a:ext>
            </a:extLst>
          </a:blip>
          <a:srcRect t="3986" b="3320"/>
          <a:stretch>
            <a:fillRect/>
          </a:stretch>
        </p:blipFill>
        <p:spPr bwMode="auto">
          <a:xfrm>
            <a:off x="8082390" y="0"/>
            <a:ext cx="857052" cy="1292841"/>
          </a:xfrm>
          <a:prstGeom prst="rect">
            <a:avLst/>
          </a:prstGeom>
          <a:noFill/>
          <a:ln>
            <a:noFill/>
          </a:ln>
          <a:effectLst/>
          <a:extLst>
            <a:ext uri="{909E8E84-426E-40DD-AFC4-6F175D3DCCD1}">
              <a14:hiddenFill xmlns:a14="http://schemas.microsoft.com/office/drawing/2010/main">
                <a:solidFill>
                  <a:srgbClr val="FFFFFE"/>
                </a:solidFill>
              </a14:hiddenFill>
            </a:ext>
            <a:ext uri="{91240B29-F687-4F45-9708-019B960494DF}">
              <a14:hiddenLine xmlns:a14="http://schemas.microsoft.com/office/drawing/2010/main" w="9525" algn="in">
                <a:solidFill>
                  <a:srgbClr val="212120"/>
                </a:solidFill>
                <a:miter lim="800000"/>
                <a:headEnd/>
                <a:tailEnd/>
              </a14:hiddenLine>
            </a:ext>
            <a:ext uri="{AF507438-7753-43E0-B8FC-AC1667EBCBE1}">
              <a14:hiddenEffects xmlns:a14="http://schemas.microsoft.com/office/drawing/2010/main">
                <a:effectLst>
                  <a:outerShdw dist="35921" dir="2700000" algn="ctr" rotWithShape="0">
                    <a:srgbClr val="DCD6D4"/>
                  </a:outerShdw>
                </a:effectLst>
              </a14:hiddenEffects>
            </a:ext>
          </a:extLst>
        </p:spPr>
      </p:pic>
      <p:pic>
        <p:nvPicPr>
          <p:cNvPr id="13" name="Picture 3">
            <a:hlinkClick r:id="" action="ppaction://hlinkshowjump?jump=nextslide"/>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8712460" y="2978950"/>
            <a:ext cx="303213" cy="303213"/>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a:hlinkClick r:id="" action="ppaction://hlinkshowjump?jump=previousslide"/>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161510" y="2978950"/>
            <a:ext cx="303213" cy="303213"/>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descr="C:\Users\s419542\Pictures\2.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462209" y="1628799"/>
            <a:ext cx="1935215" cy="193521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C:\Users\s419542\Pictures\3.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72200" y="3744035"/>
            <a:ext cx="2343606" cy="24744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0682560"/>
      </p:ext>
    </p:extLst>
  </p:cSld>
  <p:clrMapOvr>
    <a:masterClrMapping/>
  </p:clrMapOvr>
  <p:transition spd="slow" advClick="0">
    <p:strips/>
  </p:transition>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6842075194F9A649A99DDA02EC35D765" ma:contentTypeVersion="55" ma:contentTypeDescription="Create a new document." ma:contentTypeScope="" ma:versionID="324bd619fce23b503451ace250c8e341">
  <xsd:schema xmlns:xsd="http://www.w3.org/2001/XMLSchema" xmlns:xs="http://www.w3.org/2001/XMLSchema" xmlns:p="http://schemas.microsoft.com/office/2006/metadata/properties" xmlns:ns2="f4ab8058-30e5-4b3b-97a3-d24cdf97f446" targetNamespace="http://schemas.microsoft.com/office/2006/metadata/properties" ma:root="true" ma:fieldsID="b08523c48c57129d96b844c5c8592269" ns2:_="">
    <xsd:import namespace="f4ab8058-30e5-4b3b-97a3-d24cdf97f446"/>
    <xsd:element name="properties">
      <xsd:complexType>
        <xsd:sequence>
          <xsd:element name="documentManagement">
            <xsd:complexType>
              <xsd:all>
                <xsd:element ref="ns2:_dlc_Exempt" minOccurs="0"/>
                <xsd:element ref="ns2:_dlc_ExpireDateSaved" minOccurs="0"/>
                <xsd:element ref="ns2:_dlc_ExpireDat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4ab8058-30e5-4b3b-97a3-d24cdf97f446" elementFormDefault="qualified">
    <xsd:import namespace="http://schemas.microsoft.com/office/2006/documentManagement/types"/>
    <xsd:import namespace="http://schemas.microsoft.com/office/infopath/2007/PartnerControls"/>
    <xsd:element name="_dlc_Exempt" ma:index="8" nillable="true" ma:displayName="Exempt from Policy" ma:description="" ma:hidden="true" ma:internalName="_dlc_Exempt" ma:readOnly="true">
      <xsd:simpleType>
        <xsd:restriction base="dms:Unknown"/>
      </xsd:simpleType>
    </xsd:element>
    <xsd:element name="_dlc_ExpireDateSaved" ma:index="9" nillable="true" ma:displayName="Original Expiration Date" ma:description="" ma:hidden="true" ma:internalName="_dlc_ExpireDateSaved" ma:readOnly="true">
      <xsd:simpleType>
        <xsd:restriction base="dms:DateTime"/>
      </xsd:simpleType>
    </xsd:element>
    <xsd:element name="_dlc_ExpireDate" ma:index="10" nillable="true" ma:displayName="Expiration Date" ma:description="" ma:hidden="true" ma:indexed="true" ma:internalName="_dlc_ExpireDat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p:Policy xmlns:p="office.server.policy" id="" local="true">
  <p:Name>Document</p:Name>
  <p:Description/>
  <p:Statement/>
  <p:PolicyItems>
    <p:PolicyItem featureId="Microsoft.Office.RecordsManagement.PolicyFeatures.Expiration" staticId="0x0101006842075194F9A649A99DDA02EC35D765|561776168" UniqueId="41b171e1-8ccd-411c-90c1-c22f00a5df6a">
      <p:Name>Retention</p:Name>
      <p:Description>Automatic scheduling of content for processing, and performing a retention action on content that has reached its due date.</p:Description>
      <p:CustomData>
        <Schedules nextStageId="2">
          <Schedule type="Default">
            <stages>
              <data stageId="1">
                <formula id="Microsoft.Office.RecordsManagement.PolicyFeatures.Expiration.Formula.BuiltIn">
                  <number>3</number>
                  <property>Created</property>
                  <propertyId>8c06beca-0777-48f7-91c7-6da68bc07b69</propertyId>
                  <period>days</period>
                </formula>
                <action type="action" id="Microsoft.Office.RecordsManagement.PolicyFeatures.Expiration.Action.MoveToRecycleBin"/>
              </data>
            </stages>
          </Schedule>
        </Schedules>
      </p:CustomData>
    </p:PolicyItem>
    <p:PolicyItem featureId="Microsoft.Office.RecordsManagement.PolicyFeatures.PolicyAudit" staticId="0x0101006842075194F9A649A99DDA02EC35D765|1665009279" UniqueId="d20c3259-c469-4264-bdad-3545816b4817">
      <p:Name>Auditing</p:Name>
      <p:Description>Audits user actions on documents and list items to the Audit Log.</p:Description>
      <p:CustomData>
        <Audit>
          <DeleteRestore/>
        </Audit>
      </p:CustomData>
    </p:PolicyItem>
  </p:PolicyItems>
</p:Policy>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p:properties xmlns:p="http://schemas.microsoft.com/office/2006/metadata/properties" xmlns:xsi="http://www.w3.org/2001/XMLSchema-instance" xmlns:pc="http://schemas.microsoft.com/office/infopath/2007/PartnerControls">
  <documentManagement>
    <_dlc_ExpireDateSaved xmlns="f4ab8058-30e5-4b3b-97a3-d24cdf97f446" xsi:nil="true"/>
    <_dlc_ExpireDate xmlns="f4ab8058-30e5-4b3b-97a3-d24cdf97f446">2014-05-02T07:29:05+00:00</_dlc_ExpireDate>
  </documentManagement>
</p:properties>
</file>

<file path=customXml/itemProps1.xml><?xml version="1.0" encoding="utf-8"?>
<ds:datastoreItem xmlns:ds="http://schemas.openxmlformats.org/officeDocument/2006/customXml" ds:itemID="{516568A2-F041-4006-B72F-2A3BE308CED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4ab8058-30e5-4b3b-97a3-d24cdf97f44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51A5897-8C80-4858-BE80-93A6C95CEB63}">
  <ds:schemaRefs>
    <ds:schemaRef ds:uri="office.server.policy"/>
  </ds:schemaRefs>
</ds:datastoreItem>
</file>

<file path=customXml/itemProps3.xml><?xml version="1.0" encoding="utf-8"?>
<ds:datastoreItem xmlns:ds="http://schemas.openxmlformats.org/officeDocument/2006/customXml" ds:itemID="{D8AC92AF-EC58-4E8E-86D3-7F856E5DC1FD}">
  <ds:schemaRefs>
    <ds:schemaRef ds:uri="http://schemas.microsoft.com/sharepoint/v3/contenttype/forms"/>
  </ds:schemaRefs>
</ds:datastoreItem>
</file>

<file path=customXml/itemProps4.xml><?xml version="1.0" encoding="utf-8"?>
<ds:datastoreItem xmlns:ds="http://schemas.openxmlformats.org/officeDocument/2006/customXml" ds:itemID="{AC001536-AACB-42FC-9237-E2737FB1B84D}">
  <ds:schemaRefs>
    <ds:schemaRef ds:uri="http://purl.org/dc/dcmitype/"/>
    <ds:schemaRef ds:uri="http://schemas.microsoft.com/office/2006/documentManagement/types"/>
    <ds:schemaRef ds:uri="http://purl.org/dc/terms/"/>
    <ds:schemaRef ds:uri="http://schemas.microsoft.com/office/2006/metadata/properties"/>
    <ds:schemaRef ds:uri="f4ab8058-30e5-4b3b-97a3-d24cdf97f446"/>
    <ds:schemaRef ds:uri="http://purl.org/dc/elements/1.1/"/>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0</TotalTime>
  <Words>1123</Words>
  <Application>Microsoft Office PowerPoint</Application>
  <PresentationFormat>On-screen Show (4:3)</PresentationFormat>
  <Paragraphs>109</Paragraphs>
  <Slides>24</Slides>
  <Notes>0</Notes>
  <HiddenSlides>0</HiddenSlides>
  <MMClips>0</MMClips>
  <ScaleCrop>false</ScaleCrop>
  <HeadingPairs>
    <vt:vector size="4" baseType="variant">
      <vt:variant>
        <vt:lpstr>Theme</vt:lpstr>
      </vt:variant>
      <vt:variant>
        <vt:i4>1</vt:i4>
      </vt:variant>
      <vt:variant>
        <vt:lpstr>Slide Titles</vt:lpstr>
      </vt:variant>
      <vt:variant>
        <vt:i4>24</vt:i4>
      </vt:variant>
    </vt:vector>
  </HeadingPairs>
  <TitlesOfParts>
    <vt:vector size="25"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2014-01-28T11:58:49Z</dcterms:created>
  <dcterms:modified xsi:type="dcterms:W3CDTF">2016-01-04T09:30:39Z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0x0101006842075194F9A649A99DDA02EC35D765</vt:lpwstr>
  </property>
  <property fmtid="{D5CDD505-2E9C-101B-9397-08002B2CF9AE}" pid="3" name="_dlc_policyId">
    <vt:lpwstr>0x0101006842075194F9A649A99DDA02EC35D765|561776168</vt:lpwstr>
  </property>
  <property fmtid="{D5CDD505-2E9C-101B-9397-08002B2CF9AE}" pid="4" name="ItemRetentionFormula">
    <vt:lpwstr>&lt;formula id="Microsoft.Office.RecordsManagement.PolicyFeatures.Expiration.Formula.BuiltIn"&gt;&lt;number&gt;3&lt;/number&gt;&lt;property&gt;Created&lt;/property&gt;&lt;propertyId&gt;8c06beca-0777-48f7-91c7-6da68bc07b69&lt;/propertyId&gt;&lt;period&gt;days&lt;/period&gt;&lt;/formula&gt;</vt:lpwstr>
  </property>
</Properties>
</file>